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2B+CZFPC+VL3W6MMLhSzb3J4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82"/>
  </p:normalViewPr>
  <p:slideViewPr>
    <p:cSldViewPr snapToGrid="0">
      <p:cViewPr varScale="1">
        <p:scale>
          <a:sx n="119" d="100"/>
          <a:sy n="119" d="100"/>
        </p:scale>
        <p:origin x="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updated QR code</a:t>
            </a:r>
            <a:endParaRPr/>
          </a:p>
        </p:txBody>
      </p:sp>
      <p:sp>
        <p:nvSpPr>
          <p:cNvPr id="211" name="Google Shape;2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a:t>Matthew</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US"/>
              <a:t>SCNO project take on a wide variety of forms – often including multiple facets. </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US"/>
              <a:t>Some of our most common projects revolve around social media management, grant application strategies, and volunteer retention</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US"/>
              <a:t>but every project is unique – each client requires a tailored solution to their problem – you’ll always be working on something new</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endParaRPr/>
          </a:p>
        </p:txBody>
      </p:sp>
      <p:sp>
        <p:nvSpPr>
          <p:cNvPr id="379" name="Google Shape;37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Will</a:t>
            </a:r>
            <a:endParaRPr/>
          </a:p>
          <a:p>
            <a:pPr marL="457200" marR="0" lvl="0" indent="-228600" algn="l" rtl="0">
              <a:lnSpc>
                <a:spcPct val="100000"/>
              </a:lnSpc>
              <a:spcBef>
                <a:spcPts val="0"/>
              </a:spcBef>
              <a:spcAft>
                <a:spcPts val="0"/>
              </a:spcAft>
              <a:buClr>
                <a:srgbClr val="000000"/>
              </a:buClr>
              <a:buSzPts val="1400"/>
              <a:buFont typeface="Arial"/>
              <a:buNone/>
            </a:pPr>
            <a:r>
              <a:rPr lang="en-US"/>
              <a:t>So, now we’ll look at what a typical project will look like.</a:t>
            </a:r>
            <a:endParaRPr/>
          </a:p>
        </p:txBody>
      </p:sp>
      <p:sp>
        <p:nvSpPr>
          <p:cNvPr id="402" name="Google Shape;40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Matthew</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Throughout your New Member semester, we offer comprehensive trainings on all the topics you’ll need to succeed : powerpoint , researching tips, team communication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host professional events with company reps to talk about your next steps after college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well we also have Social and Philanthropy events to round out your experience in SCNO</a:t>
            </a:r>
            <a:endParaRPr/>
          </a:p>
        </p:txBody>
      </p:sp>
      <p:sp>
        <p:nvSpPr>
          <p:cNvPr id="458" name="Google Shape;4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a:t>Will</a:t>
            </a:r>
            <a:endParaRPr/>
          </a:p>
          <a:p>
            <a:pPr marL="171450" lvl="0" indent="-171450" algn="l" rtl="0">
              <a:lnSpc>
                <a:spcPct val="100000"/>
              </a:lnSpc>
              <a:spcBef>
                <a:spcPts val="0"/>
              </a:spcBef>
              <a:spcAft>
                <a:spcPts val="0"/>
              </a:spcAft>
              <a:buClr>
                <a:schemeClr val="dk1"/>
              </a:buClr>
              <a:buSzPts val="1200"/>
              <a:buFont typeface="Calibri"/>
              <a:buChar char="-"/>
            </a:pPr>
            <a:r>
              <a:rPr lang="en-US"/>
              <a:t>This is an outline of what a week in your life could look like, </a:t>
            </a:r>
            <a:endParaRPr/>
          </a:p>
          <a:p>
            <a:pPr marL="171450" lvl="0" indent="-171450" algn="l" rtl="0">
              <a:lnSpc>
                <a:spcPct val="100000"/>
              </a:lnSpc>
              <a:spcBef>
                <a:spcPts val="0"/>
              </a:spcBef>
              <a:spcAft>
                <a:spcPts val="0"/>
              </a:spcAft>
              <a:buClr>
                <a:schemeClr val="dk1"/>
              </a:buClr>
              <a:buSzPts val="1200"/>
              <a:buFont typeface="Calibri"/>
              <a:buChar char="-"/>
            </a:pPr>
            <a:r>
              <a:rPr lang="en-US"/>
              <a:t>Explain each week, </a:t>
            </a:r>
            <a:endParaRPr/>
          </a:p>
          <a:p>
            <a:pPr marL="171450" lvl="0" indent="-171450" algn="l" rtl="0">
              <a:lnSpc>
                <a:spcPct val="100000"/>
              </a:lnSpc>
              <a:spcBef>
                <a:spcPts val="0"/>
              </a:spcBef>
              <a:spcAft>
                <a:spcPts val="0"/>
              </a:spcAft>
              <a:buClr>
                <a:schemeClr val="dk1"/>
              </a:buClr>
              <a:buSzPts val="1200"/>
              <a:buFont typeface="Calibri"/>
              <a:buChar char="-"/>
            </a:pPr>
            <a:r>
              <a:rPr lang="en-US"/>
              <a:t>Very manageable, it is what you put into it, each team looks a little different </a:t>
            </a:r>
            <a:endParaRPr/>
          </a:p>
          <a:p>
            <a:pPr marL="171450" marR="0" lvl="0" indent="-171450" algn="l" rtl="0">
              <a:lnSpc>
                <a:spcPct val="100000"/>
              </a:lnSpc>
              <a:spcBef>
                <a:spcPts val="0"/>
              </a:spcBef>
              <a:spcAft>
                <a:spcPts val="0"/>
              </a:spcAft>
              <a:buClr>
                <a:schemeClr val="dk1"/>
              </a:buClr>
              <a:buSzPts val="1200"/>
              <a:buFont typeface="Calibri"/>
              <a:buChar char="-"/>
            </a:pPr>
            <a:r>
              <a:rPr lang="en-US"/>
              <a:t>Now I will pass it off to Leeza, a sophomore studying</a:t>
            </a:r>
            <a:r>
              <a:rPr lang="en-US" sz="1200" b="1" i="0" u="none" strike="noStrike" cap="none">
                <a:solidFill>
                  <a:schemeClr val="dk1"/>
                </a:solidFill>
                <a:latin typeface="Times New Roman"/>
                <a:ea typeface="Times New Roman"/>
                <a:cs typeface="Times New Roman"/>
                <a:sym typeface="Times New Roman"/>
              </a:rPr>
              <a:t> </a:t>
            </a:r>
            <a:r>
              <a:rPr lang="en-US" sz="1200">
                <a:solidFill>
                  <a:schemeClr val="dk1"/>
                </a:solidFill>
                <a:latin typeface="Times New Roman"/>
                <a:ea typeface="Times New Roman"/>
                <a:cs typeface="Times New Roman"/>
                <a:sym typeface="Times New Roman"/>
              </a:rPr>
              <a:t>Earth, Society, and Environmental Sustainability. Leeza </a:t>
            </a:r>
            <a:r>
              <a:rPr lang="en-US"/>
              <a:t>was a new member last semester and she’s going to tell you a little bit about her experience in SCNO!</a:t>
            </a:r>
            <a:endParaRPr/>
          </a:p>
        </p:txBody>
      </p:sp>
      <p:sp>
        <p:nvSpPr>
          <p:cNvPr id="503" name="Google Shape;50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b9c75c9168_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a:t>Will introduce _____</a:t>
            </a:r>
            <a:endParaRPr/>
          </a:p>
        </p:txBody>
      </p:sp>
      <p:sp>
        <p:nvSpPr>
          <p:cNvPr id="533" name="Google Shape;533;g3b9c75c9168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None/>
            </a:pPr>
            <a:r>
              <a:rPr lang="en-US"/>
              <a:t>Matthew</a:t>
            </a:r>
            <a:endParaRPr/>
          </a:p>
          <a:p>
            <a:pPr marL="0" lvl="0" indent="0" algn="l" rtl="0">
              <a:lnSpc>
                <a:spcPct val="100000"/>
              </a:lnSpc>
              <a:spcBef>
                <a:spcPts val="0"/>
              </a:spcBef>
              <a:spcAft>
                <a:spcPts val="0"/>
              </a:spcAft>
              <a:buClr>
                <a:schemeClr val="dk1"/>
              </a:buClr>
              <a:buSzPts val="1400"/>
              <a:buNone/>
            </a:pPr>
            <a:endParaRPr/>
          </a:p>
          <a:p>
            <a:pPr marL="0" lvl="0" indent="0" algn="l" rtl="0">
              <a:lnSpc>
                <a:spcPct val="100000"/>
              </a:lnSpc>
              <a:spcBef>
                <a:spcPts val="0"/>
              </a:spcBef>
              <a:spcAft>
                <a:spcPts val="0"/>
              </a:spcAft>
              <a:buClr>
                <a:schemeClr val="dk1"/>
              </a:buClr>
              <a:buSzPts val="1400"/>
              <a:buNone/>
            </a:pPr>
            <a:r>
              <a:rPr lang="en-US"/>
              <a:t>- Make sure to talk about the interview process and the fact that we do both a behavioral and case interview</a:t>
            </a:r>
            <a:endParaRPr/>
          </a:p>
        </p:txBody>
      </p:sp>
      <p:sp>
        <p:nvSpPr>
          <p:cNvPr id="544" name="Google Shape;54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Matthew</a:t>
            </a:r>
            <a:endParaRPr/>
          </a:p>
        </p:txBody>
      </p:sp>
      <p:sp>
        <p:nvSpPr>
          <p:cNvPr id="549" name="Google Shape;5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Will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Always make sure you are prepared with a piece of paper and a pen and are taking clear and concise  notes as the interviewer is providing information – whether it be when they introduce the case, provide numbers, or a chart. Do not be afraid to ask the interviewer for help. They can help guide you as you work through the case.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Not going to be anything super advanced for the math portion </a:t>
            </a:r>
            <a:endParaRPr/>
          </a:p>
          <a:p>
            <a:pPr marL="171450" lvl="0" indent="-171450" algn="l" rtl="0">
              <a:lnSpc>
                <a:spcPct val="100000"/>
              </a:lnSpc>
              <a:spcBef>
                <a:spcPts val="0"/>
              </a:spcBef>
              <a:spcAft>
                <a:spcPts val="0"/>
              </a:spcAft>
              <a:buSzPts val="1400"/>
              <a:buChar char="•"/>
            </a:pPr>
            <a:r>
              <a:rPr lang="en-US"/>
              <a:t>Add + subtract, deal with percentages </a:t>
            </a:r>
            <a:endParaRPr/>
          </a:p>
          <a:p>
            <a:pPr marL="171450" lvl="0" indent="-171450" algn="l" rtl="0">
              <a:lnSpc>
                <a:spcPct val="100000"/>
              </a:lnSpc>
              <a:spcBef>
                <a:spcPts val="0"/>
              </a:spcBef>
              <a:spcAft>
                <a:spcPts val="0"/>
              </a:spcAft>
              <a:buSzPts val="1400"/>
              <a:buChar char="•"/>
            </a:pPr>
            <a:r>
              <a:rPr lang="en-US"/>
              <a:t>Always tie it back to the main question being asked </a:t>
            </a:r>
            <a:endParaRPr/>
          </a:p>
          <a:p>
            <a:pPr marL="171450" lvl="0" indent="-171450" algn="l" rtl="0">
              <a:lnSpc>
                <a:spcPct val="100000"/>
              </a:lnSpc>
              <a:spcBef>
                <a:spcPts val="0"/>
              </a:spcBef>
              <a:spcAft>
                <a:spcPts val="0"/>
              </a:spcAft>
              <a:buSzPts val="1400"/>
              <a:buChar char="•"/>
            </a:pPr>
            <a:r>
              <a:rPr lang="en-US"/>
              <a:t>If you are unsure if your answer is correct just walk the interviewer through your thinking and problem-solving process</a:t>
            </a:r>
            <a:endParaRPr/>
          </a:p>
        </p:txBody>
      </p:sp>
      <p:sp>
        <p:nvSpPr>
          <p:cNvPr id="572" name="Google Shape;5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Matthew</a:t>
            </a:r>
            <a:endParaRPr/>
          </a:p>
        </p:txBody>
      </p:sp>
      <p:sp>
        <p:nvSpPr>
          <p:cNvPr id="591" name="Google Shape;5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Bridget</a:t>
            </a:r>
            <a:endParaRPr/>
          </a:p>
          <a:p>
            <a:pPr marL="0" lvl="0" indent="0" algn="l" rtl="0">
              <a:lnSpc>
                <a:spcPct val="100000"/>
              </a:lnSpc>
              <a:spcBef>
                <a:spcPts val="0"/>
              </a:spcBef>
              <a:spcAft>
                <a:spcPts val="0"/>
              </a:spcAft>
              <a:buSzPts val="1400"/>
              <a:buNone/>
            </a:pPr>
            <a:r>
              <a:rPr lang="en-US"/>
              <a:t>“Now Emma and I will walk you through a practice case similar to the one you’d see in our case interview”</a:t>
            </a:r>
            <a:endParaRPr/>
          </a:p>
        </p:txBody>
      </p:sp>
      <p:sp>
        <p:nvSpPr>
          <p:cNvPr id="619" name="Google Shape;61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Hello everyone and welcome to SCNOs Fall 2025 Info Night! We’re very excited to have you all here and talk to you about this amazing organization.</a:t>
            </a:r>
            <a:endParaRPr dirty="0"/>
          </a:p>
        </p:txBody>
      </p:sp>
      <p:sp>
        <p:nvSpPr>
          <p:cNvPr id="222" name="Google Shape;22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3b8e97ad1c9_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Bridget</a:t>
            </a:r>
            <a:endParaRPr/>
          </a:p>
        </p:txBody>
      </p:sp>
      <p:sp>
        <p:nvSpPr>
          <p:cNvPr id="624" name="Google Shape;624;g3b8e97ad1c9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3b8e97ad1c9_5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g3b8e97ad1c9_5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Bridget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46" name="Google Shape;646;g3b8e97ad1c9_5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b8e97ad1c9_5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Bridget</a:t>
            </a:r>
            <a:endParaRPr/>
          </a:p>
          <a:p>
            <a:pPr marL="0" lvl="0" indent="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Clr>
                <a:schemeClr val="dk1"/>
              </a:buClr>
              <a:buSzPts val="1400"/>
              <a:buFont typeface="Arial"/>
              <a:buNone/>
            </a:pPr>
            <a:r>
              <a:rPr lang="en-US" sz="1800" u="sng">
                <a:latin typeface="Times New Roman"/>
                <a:ea typeface="Times New Roman"/>
                <a:cs typeface="Times New Roman"/>
                <a:sym typeface="Times New Roman"/>
              </a:rPr>
              <a:t>Sample Answers</a:t>
            </a:r>
            <a:endParaRPr/>
          </a:p>
          <a:p>
            <a:pPr marL="457200" lvl="0" indent="-228600" algn="l" rtl="0">
              <a:lnSpc>
                <a:spcPct val="100000"/>
              </a:lnSpc>
              <a:spcBef>
                <a:spcPts val="0"/>
              </a:spcBef>
              <a:spcAft>
                <a:spcPts val="0"/>
              </a:spcAft>
              <a:buClr>
                <a:schemeClr val="dk1"/>
              </a:buClr>
              <a:buSzPts val="1400"/>
              <a:buChar char="•"/>
            </a:pPr>
            <a:r>
              <a:rPr lang="en-US" sz="1800">
                <a:latin typeface="Times New Roman"/>
                <a:ea typeface="Times New Roman"/>
                <a:cs typeface="Times New Roman"/>
                <a:sym typeface="Times New Roman"/>
              </a:rPr>
              <a:t>The quantity of available education. What is access to education like, and how does it differ by age, region, and demographic group? What is the supply of teachers and education resources like at a national, regional, or local level? What are the national, regional, and local budgets for education?</a:t>
            </a:r>
            <a:endParaRPr/>
          </a:p>
          <a:p>
            <a:pPr marL="457200" lvl="0" indent="-228600" algn="l" rtl="0">
              <a:lnSpc>
                <a:spcPct val="100000"/>
              </a:lnSpc>
              <a:spcBef>
                <a:spcPts val="0"/>
              </a:spcBef>
              <a:spcAft>
                <a:spcPts val="0"/>
              </a:spcAft>
              <a:buClr>
                <a:schemeClr val="dk1"/>
              </a:buClr>
              <a:buSzPts val="1400"/>
              <a:buChar char="•"/>
            </a:pPr>
            <a:r>
              <a:rPr lang="en-US" sz="1800">
                <a:latin typeface="Times New Roman"/>
                <a:ea typeface="Times New Roman"/>
                <a:cs typeface="Times New Roman"/>
                <a:sym typeface="Times New Roman"/>
              </a:rPr>
              <a:t>The quality of available education. What is the quality of the current curriculum, for example, the subjects taught in schools and levels of attainment or learning objectives? What is the quality of the teaching, for example, the qualification level of teachers or results of teacher assessments?</a:t>
            </a:r>
            <a:endParaRPr/>
          </a:p>
          <a:p>
            <a:pPr marL="457200" lvl="0" indent="-228600" algn="l" rtl="0">
              <a:lnSpc>
                <a:spcPct val="100000"/>
              </a:lnSpc>
              <a:spcBef>
                <a:spcPts val="0"/>
              </a:spcBef>
              <a:spcAft>
                <a:spcPts val="0"/>
              </a:spcAft>
              <a:buClr>
                <a:schemeClr val="dk1"/>
              </a:buClr>
              <a:buSzPts val="1400"/>
              <a:buChar char="•"/>
            </a:pPr>
            <a:r>
              <a:rPr lang="en-US" sz="1800">
                <a:latin typeface="Times New Roman"/>
                <a:ea typeface="Times New Roman"/>
                <a:cs typeface="Times New Roman"/>
                <a:sym typeface="Times New Roman"/>
              </a:rPr>
              <a:t>Mater’s broader economic objectives. What industries and sectors will be a priority for Mater in the future, and what skills will be needed? How well does the current education system develop these skills? Should alternative models to a public education system be considered, for example, independent or private schools?</a:t>
            </a:r>
            <a:endParaRPr/>
          </a:p>
          <a:p>
            <a:pPr marL="457200" lvl="0" indent="-228600" algn="l" rtl="0">
              <a:lnSpc>
                <a:spcPct val="100000"/>
              </a:lnSpc>
              <a:spcBef>
                <a:spcPts val="0"/>
              </a:spcBef>
              <a:spcAft>
                <a:spcPts val="0"/>
              </a:spcAft>
              <a:buClr>
                <a:schemeClr val="dk1"/>
              </a:buClr>
              <a:buSzPts val="1400"/>
              <a:buFont typeface="Arial"/>
              <a:buNone/>
            </a:pPr>
            <a:r>
              <a:rPr lang="en-US"/>
              <a:t>Metrics:</a:t>
            </a:r>
            <a:endParaRPr/>
          </a:p>
          <a:p>
            <a:pPr marL="457200" lvl="0" indent="-228600" algn="l" rtl="0">
              <a:lnSpc>
                <a:spcPct val="100000"/>
              </a:lnSpc>
              <a:spcBef>
                <a:spcPts val="0"/>
              </a:spcBef>
              <a:spcAft>
                <a:spcPts val="0"/>
              </a:spcAft>
              <a:buClr>
                <a:schemeClr val="dk1"/>
              </a:buClr>
              <a:buSzPts val="1400"/>
              <a:buFont typeface="Arial"/>
              <a:buNone/>
            </a:pPr>
            <a:r>
              <a:rPr lang="en-US"/>
              <a:t>Sample Answers (will depend based on recruit’s answer to the previous question)</a:t>
            </a:r>
            <a:endParaRPr/>
          </a:p>
          <a:p>
            <a:pPr marL="457200" lvl="0" indent="-228600" algn="l" rtl="0">
              <a:lnSpc>
                <a:spcPct val="100000"/>
              </a:lnSpc>
              <a:spcBef>
                <a:spcPts val="0"/>
              </a:spcBef>
              <a:spcAft>
                <a:spcPts val="0"/>
              </a:spcAft>
              <a:buClr>
                <a:schemeClr val="dk1"/>
              </a:buClr>
              <a:buSzPts val="1400"/>
              <a:buFont typeface="Arial"/>
              <a:buNone/>
            </a:pPr>
            <a:r>
              <a:rPr lang="en-US"/>
              <a:t>For </a:t>
            </a:r>
            <a:r>
              <a:rPr lang="en-US">
                <a:latin typeface="Times New Roman"/>
                <a:ea typeface="Times New Roman"/>
                <a:cs typeface="Times New Roman"/>
                <a:sym typeface="Times New Roman"/>
              </a:rPr>
              <a:t>the quantity of available education: enrollment levels by region/district/city/etc, locations, demographics per school/region, teacher to student ratio, etc.</a:t>
            </a:r>
            <a:endParaRPr/>
          </a:p>
          <a:p>
            <a:pPr marL="457200" lvl="0" indent="-228600" algn="l" rtl="0">
              <a:lnSpc>
                <a:spcPct val="100000"/>
              </a:lnSpc>
              <a:spcBef>
                <a:spcPts val="0"/>
              </a:spcBef>
              <a:spcAft>
                <a:spcPts val="0"/>
              </a:spcAft>
              <a:buClr>
                <a:schemeClr val="dk1"/>
              </a:buClr>
              <a:buSzPts val="1400"/>
              <a:buFont typeface="Arial"/>
              <a:buNone/>
            </a:pPr>
            <a:r>
              <a:rPr lang="en-US"/>
              <a:t>For </a:t>
            </a:r>
            <a:r>
              <a:rPr lang="en-US">
                <a:latin typeface="Times New Roman"/>
                <a:ea typeface="Times New Roman"/>
                <a:cs typeface="Times New Roman"/>
                <a:sym typeface="Times New Roman"/>
              </a:rPr>
              <a:t>the quality of available education: test scores, grades, teacher background, retention, degree completion levels, etc.</a:t>
            </a:r>
            <a:endParaRPr/>
          </a:p>
          <a:p>
            <a:pPr marL="457200" lvl="0" indent="-228600" algn="l" rtl="0">
              <a:lnSpc>
                <a:spcPct val="100000"/>
              </a:lnSpc>
              <a:spcBef>
                <a:spcPts val="0"/>
              </a:spcBef>
              <a:spcAft>
                <a:spcPts val="0"/>
              </a:spcAft>
              <a:buClr>
                <a:schemeClr val="dk1"/>
              </a:buClr>
              <a:buSzPts val="1400"/>
              <a:buFont typeface="Arial"/>
              <a:buNone/>
            </a:pPr>
            <a:r>
              <a:rPr lang="en-US"/>
              <a:t>For </a:t>
            </a:r>
            <a:r>
              <a:rPr lang="en-US">
                <a:latin typeface="Times New Roman"/>
                <a:ea typeface="Times New Roman"/>
                <a:cs typeface="Times New Roman"/>
                <a:sym typeface="Times New Roman"/>
              </a:rPr>
              <a:t>Mater’s broader economic objectives: workforce composition, education levels required for various occupations, working class income, etc.</a:t>
            </a:r>
            <a:endParaRPr/>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659" name="Google Shape;659;g3b8e97ad1c9_5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b8e97ad1c9_5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g3b8e97ad1c9_5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a:solidFill>
                  <a:srgbClr val="000000"/>
                </a:solidFill>
                <a:latin typeface="Times New Roman"/>
                <a:ea typeface="Times New Roman"/>
                <a:cs typeface="Times New Roman"/>
                <a:sym typeface="Times New Roman"/>
              </a:rPr>
              <a:t>Emma </a:t>
            </a:r>
            <a:endParaRPr>
              <a:solidFill>
                <a:srgbClr val="000000"/>
              </a:solidFill>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en-US" sz="1200" b="0" i="0" u="sng">
                <a:solidFill>
                  <a:srgbClr val="000000"/>
                </a:solidFill>
                <a:latin typeface="Times New Roman"/>
                <a:ea typeface="Times New Roman"/>
                <a:cs typeface="Times New Roman"/>
                <a:sym typeface="Times New Roman"/>
              </a:rPr>
              <a:t>Sample Answers</a:t>
            </a:r>
            <a:endParaRPr b="0"/>
          </a:p>
          <a:p>
            <a:pPr marL="457200" lvl="0" indent="-228600" algn="l" rtl="0">
              <a:lnSpc>
                <a:spcPct val="100000"/>
              </a:lnSpc>
              <a:spcBef>
                <a:spcPts val="0"/>
              </a:spcBef>
              <a:spcAft>
                <a:spcPts val="0"/>
              </a:spcAft>
              <a:buSzPts val="1400"/>
              <a:buFont typeface="Arial"/>
              <a:buChar char="•"/>
            </a:pPr>
            <a:r>
              <a:rPr lang="en-US" sz="1200" b="0" i="0" u="none" strike="noStrike">
                <a:solidFill>
                  <a:srgbClr val="000000"/>
                </a:solidFill>
                <a:latin typeface="Times New Roman"/>
                <a:ea typeface="Times New Roman"/>
                <a:cs typeface="Times New Roman"/>
                <a:sym typeface="Times New Roman"/>
              </a:rPr>
              <a:t>Mater spends more on education and also has a lower student-to-teacher ratio than the majority of its neighbors and economic peers, however, despite these factors, Mater still has one of the lowest international assessment scores.</a:t>
            </a:r>
            <a:endParaRPr/>
          </a:p>
          <a:p>
            <a:pPr marL="457200" lvl="0" indent="-228600" algn="l" rtl="0">
              <a:lnSpc>
                <a:spcPct val="100000"/>
              </a:lnSpc>
              <a:spcBef>
                <a:spcPts val="0"/>
              </a:spcBef>
              <a:spcAft>
                <a:spcPts val="0"/>
              </a:spcAft>
              <a:buSzPts val="1400"/>
              <a:buFont typeface="Arial"/>
              <a:buChar char="•"/>
            </a:pPr>
            <a:r>
              <a:rPr lang="en-US" sz="1200" b="0" i="0" u="none" strike="noStrike">
                <a:solidFill>
                  <a:srgbClr val="000000"/>
                </a:solidFill>
                <a:latin typeface="Times New Roman"/>
                <a:ea typeface="Times New Roman"/>
                <a:cs typeface="Times New Roman"/>
                <a:sym typeface="Times New Roman"/>
              </a:rPr>
              <a:t>Broadly, there seems to be no direct relationship between student-to-teacher ratio and education outcome as measured by the international assessment.</a:t>
            </a:r>
            <a:endParaRPr/>
          </a:p>
          <a:p>
            <a:pPr marL="457200" lvl="0" indent="-228600" algn="l" rtl="0">
              <a:lnSpc>
                <a:spcPct val="100000"/>
              </a:lnSpc>
              <a:spcBef>
                <a:spcPts val="0"/>
              </a:spcBef>
              <a:spcAft>
                <a:spcPts val="0"/>
              </a:spcAft>
              <a:buSzPts val="1400"/>
              <a:buFont typeface="Arial"/>
              <a:buChar char="•"/>
            </a:pPr>
            <a:r>
              <a:rPr lang="en-US" sz="1200" b="0" i="0" u="none" strike="noStrike">
                <a:solidFill>
                  <a:srgbClr val="000000"/>
                </a:solidFill>
                <a:latin typeface="Times New Roman"/>
                <a:ea typeface="Times New Roman"/>
                <a:cs typeface="Times New Roman"/>
                <a:sym typeface="Times New Roman"/>
              </a:rPr>
              <a:t>Developed countries clearly spend more per student on education and have better outcomes as measured by the international assessment. However, among Mater’s peers and neighbors there is no clear relationship between spending and education outcomes.</a:t>
            </a:r>
            <a:endParaRPr/>
          </a:p>
          <a:p>
            <a:pPr marL="457200" lvl="0" indent="-228600" algn="l" rtl="0">
              <a:lnSpc>
                <a:spcPct val="100000"/>
              </a:lnSpc>
              <a:spcBef>
                <a:spcPts val="0"/>
              </a:spcBef>
              <a:spcAft>
                <a:spcPts val="0"/>
              </a:spcAft>
              <a:buSzPts val="1400"/>
              <a:buFont typeface="Arial"/>
              <a:buChar char="•"/>
            </a:pPr>
            <a:r>
              <a:rPr lang="en-US" sz="1200" b="0" i="0" u="none" strike="noStrike">
                <a:solidFill>
                  <a:srgbClr val="000000"/>
                </a:solidFill>
                <a:latin typeface="Times New Roman"/>
                <a:ea typeface="Times New Roman"/>
                <a:cs typeface="Times New Roman"/>
                <a:sym typeface="Times New Roman"/>
              </a:rPr>
              <a:t>While student-to-teacher ratios and per-student funding are levers that could be important in improving education quality, the data here indicates that alone, these may not deliver the necessary improvements. Issues such as teacher quality and curriculum content should be investigated.</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675" name="Google Shape;675;g3b8e97ad1c9_5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b8e97ad1c9_5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3b8e97ad1c9_5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Times New Roman"/>
                <a:ea typeface="Times New Roman"/>
                <a:cs typeface="Times New Roman"/>
                <a:sym typeface="Times New Roman"/>
              </a:rPr>
              <a:t>Emma</a:t>
            </a:r>
            <a:endParaRPr/>
          </a:p>
        </p:txBody>
      </p:sp>
      <p:sp>
        <p:nvSpPr>
          <p:cNvPr id="690" name="Google Shape;690;g3b8e97ad1c9_5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b8e97ad1c9_5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Emma</a:t>
            </a:r>
            <a:endParaRPr sz="1400" u="sng">
              <a:latin typeface="Times New Roman"/>
              <a:ea typeface="Times New Roman"/>
              <a:cs typeface="Times New Roman"/>
              <a:sym typeface="Times New Roman"/>
            </a:endParaRPr>
          </a:p>
          <a:p>
            <a:pPr marL="457200" lvl="0" indent="-228600" algn="l" rtl="0">
              <a:lnSpc>
                <a:spcPct val="100000"/>
              </a:lnSpc>
              <a:spcBef>
                <a:spcPts val="0"/>
              </a:spcBef>
              <a:spcAft>
                <a:spcPts val="0"/>
              </a:spcAft>
              <a:buClr>
                <a:schemeClr val="dk1"/>
              </a:buClr>
              <a:buSzPts val="1400"/>
              <a:buFont typeface="Arial"/>
              <a:buNone/>
            </a:pPr>
            <a:r>
              <a:rPr lang="en-US" sz="1400" u="sng">
                <a:latin typeface="Times New Roman"/>
                <a:ea typeface="Times New Roman"/>
                <a:cs typeface="Times New Roman"/>
                <a:sym typeface="Times New Roman"/>
              </a:rPr>
              <a:t>Sample Answers</a:t>
            </a:r>
            <a:endParaRPr sz="800"/>
          </a:p>
          <a:p>
            <a:pPr marL="457200" lvl="0" indent="-203200" algn="l" rtl="0">
              <a:lnSpc>
                <a:spcPct val="100000"/>
              </a:lnSpc>
              <a:spcBef>
                <a:spcPts val="0"/>
              </a:spcBef>
              <a:spcAft>
                <a:spcPts val="0"/>
              </a:spcAft>
              <a:buClr>
                <a:schemeClr val="dk1"/>
              </a:buClr>
              <a:buSzPts val="1000"/>
              <a:buChar char="•"/>
            </a:pPr>
            <a:r>
              <a:rPr lang="en-US" sz="1400">
                <a:latin typeface="Times New Roman"/>
                <a:ea typeface="Times New Roman"/>
                <a:cs typeface="Times New Roman"/>
                <a:sym typeface="Times New Roman"/>
              </a:rPr>
              <a:t>Mater spends more on education and also has a lower student-to-teacher ratio than the majority of its neighbors and economic peers, however, despite these factors, Mater still has one of the lowest international assessment scores.</a:t>
            </a:r>
            <a:endParaRPr sz="800"/>
          </a:p>
          <a:p>
            <a:pPr marL="457200" lvl="0" indent="-203200" algn="l" rtl="0">
              <a:lnSpc>
                <a:spcPct val="100000"/>
              </a:lnSpc>
              <a:spcBef>
                <a:spcPts val="0"/>
              </a:spcBef>
              <a:spcAft>
                <a:spcPts val="0"/>
              </a:spcAft>
              <a:buClr>
                <a:schemeClr val="dk1"/>
              </a:buClr>
              <a:buSzPts val="1000"/>
              <a:buChar char="•"/>
            </a:pPr>
            <a:r>
              <a:rPr lang="en-US" sz="1400">
                <a:latin typeface="Times New Roman"/>
                <a:ea typeface="Times New Roman"/>
                <a:cs typeface="Times New Roman"/>
                <a:sym typeface="Times New Roman"/>
              </a:rPr>
              <a:t>Broadly, there seems to be no direct relationship between student-to-teacher ratio and education outcome as measured by the international assessment.</a:t>
            </a:r>
            <a:endParaRPr sz="800"/>
          </a:p>
          <a:p>
            <a:pPr marL="457200" lvl="0" indent="-203200" algn="l" rtl="0">
              <a:lnSpc>
                <a:spcPct val="100000"/>
              </a:lnSpc>
              <a:spcBef>
                <a:spcPts val="0"/>
              </a:spcBef>
              <a:spcAft>
                <a:spcPts val="0"/>
              </a:spcAft>
              <a:buClr>
                <a:schemeClr val="dk1"/>
              </a:buClr>
              <a:buSzPts val="1000"/>
              <a:buChar char="•"/>
            </a:pPr>
            <a:r>
              <a:rPr lang="en-US" sz="1400">
                <a:latin typeface="Times New Roman"/>
                <a:ea typeface="Times New Roman"/>
                <a:cs typeface="Times New Roman"/>
                <a:sym typeface="Times New Roman"/>
              </a:rPr>
              <a:t>Developed countries clearly spend more per student on education and have better outcomes as measured by the international assessment. However, among Mater’s peers and neighbors there is no clear relationship between spending and education outcomes.</a:t>
            </a:r>
            <a:endParaRPr sz="800"/>
          </a:p>
          <a:p>
            <a:pPr marL="457200" lvl="0" indent="-203200" algn="l" rtl="0">
              <a:lnSpc>
                <a:spcPct val="100000"/>
              </a:lnSpc>
              <a:spcBef>
                <a:spcPts val="0"/>
              </a:spcBef>
              <a:spcAft>
                <a:spcPts val="0"/>
              </a:spcAft>
              <a:buClr>
                <a:schemeClr val="dk1"/>
              </a:buClr>
              <a:buSzPts val="1000"/>
              <a:buChar char="•"/>
            </a:pPr>
            <a:r>
              <a:rPr lang="en-US" sz="1400">
                <a:latin typeface="Times New Roman"/>
                <a:ea typeface="Times New Roman"/>
                <a:cs typeface="Times New Roman"/>
                <a:sym typeface="Times New Roman"/>
              </a:rPr>
              <a:t>While student-to-teacher ratios and per-student funding are levers that could be important in improving education quality, the data here indicates that alone, these may not deliver the necessary improvements. Issues such as teacher quality and curriculum content should be investigated.</a:t>
            </a:r>
            <a:endParaRPr sz="800"/>
          </a:p>
          <a:p>
            <a:pPr marL="457200" lvl="0" indent="-228600" algn="l" rtl="0">
              <a:lnSpc>
                <a:spcPct val="100000"/>
              </a:lnSpc>
              <a:spcBef>
                <a:spcPts val="0"/>
              </a:spcBef>
              <a:spcAft>
                <a:spcPts val="0"/>
              </a:spcAft>
              <a:buClr>
                <a:schemeClr val="dk1"/>
              </a:buClr>
              <a:buSzPts val="1400"/>
              <a:buFont typeface="Arial"/>
              <a:buNone/>
            </a:pPr>
            <a:endParaRPr sz="800"/>
          </a:p>
          <a:p>
            <a:pPr marL="0" lvl="0" indent="0" algn="l" rtl="0">
              <a:lnSpc>
                <a:spcPct val="100000"/>
              </a:lnSpc>
              <a:spcBef>
                <a:spcPts val="0"/>
              </a:spcBef>
              <a:spcAft>
                <a:spcPts val="0"/>
              </a:spcAft>
              <a:buSzPts val="1400"/>
              <a:buNone/>
            </a:pPr>
            <a:endParaRPr sz="800"/>
          </a:p>
          <a:p>
            <a:pPr marL="0" lvl="0" indent="0" algn="l" rtl="0">
              <a:lnSpc>
                <a:spcPct val="100000"/>
              </a:lnSpc>
              <a:spcBef>
                <a:spcPts val="0"/>
              </a:spcBef>
              <a:spcAft>
                <a:spcPts val="0"/>
              </a:spcAft>
              <a:buSzPts val="1400"/>
              <a:buNone/>
            </a:pPr>
            <a:endParaRPr sz="800"/>
          </a:p>
        </p:txBody>
      </p:sp>
      <p:sp>
        <p:nvSpPr>
          <p:cNvPr id="696" name="Google Shape;696;g3b8e97ad1c9_5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b8e97ad1c9_5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Bridget</a:t>
            </a:r>
            <a:endParaRPr sz="1400" u="sng">
              <a:solidFill>
                <a:srgbClr val="000000"/>
              </a:solidFill>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en-US" sz="1400" b="0" i="0" u="sng">
                <a:solidFill>
                  <a:srgbClr val="000000"/>
                </a:solidFill>
                <a:latin typeface="Times New Roman"/>
                <a:ea typeface="Times New Roman"/>
                <a:cs typeface="Times New Roman"/>
                <a:sym typeface="Times New Roman"/>
              </a:rPr>
              <a:t>Sample Answers</a:t>
            </a:r>
            <a:endParaRPr sz="1400" b="0"/>
          </a:p>
          <a:p>
            <a:pPr marL="457200" lvl="0" indent="-228600" algn="l" rtl="0">
              <a:lnSpc>
                <a:spcPct val="100000"/>
              </a:lnSpc>
              <a:spcBef>
                <a:spcPts val="0"/>
              </a:spcBef>
              <a:spcAft>
                <a:spcPts val="0"/>
              </a:spcAft>
              <a:buSzPts val="1400"/>
              <a:buFont typeface="Arial"/>
              <a:buChar char="•"/>
            </a:pPr>
            <a:r>
              <a:rPr lang="en-US" sz="1400" b="0" i="0" u="none" strike="noStrike">
                <a:solidFill>
                  <a:srgbClr val="000000"/>
                </a:solidFill>
                <a:latin typeface="Times New Roman"/>
                <a:ea typeface="Times New Roman"/>
                <a:cs typeface="Times New Roman"/>
                <a:sym typeface="Times New Roman"/>
              </a:rPr>
              <a:t>Assuming the same school size as neighbor C would mean there are 3,750 schools across Mater (3 million divided by 800 students)</a:t>
            </a:r>
            <a:endParaRPr sz="1400"/>
          </a:p>
        </p:txBody>
      </p:sp>
      <p:sp>
        <p:nvSpPr>
          <p:cNvPr id="712" name="Google Shape;712;g3b8e97ad1c9_5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b8e97ad1c9_5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3b8e97ad1c9_5_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Bridget</a:t>
            </a:r>
            <a:endParaRPr/>
          </a:p>
        </p:txBody>
      </p:sp>
      <p:sp>
        <p:nvSpPr>
          <p:cNvPr id="726" name="Google Shape;726;g3b8e97ad1c9_5_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3b8e97ad1c9_5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a:t>Bridget</a:t>
            </a:r>
            <a:r>
              <a:rPr lang="en-US" sz="1400" u="sng">
                <a:solidFill>
                  <a:srgbClr val="000000"/>
                </a:solidFill>
                <a:latin typeface="Times New Roman"/>
                <a:ea typeface="Times New Roman"/>
                <a:cs typeface="Times New Roman"/>
                <a:sym typeface="Times New Roman"/>
              </a:rPr>
              <a:t> </a:t>
            </a:r>
            <a:endParaRPr sz="1400" u="sng">
              <a:solidFill>
                <a:srgbClr val="000000"/>
              </a:solidFill>
              <a:latin typeface="Times New Roman"/>
              <a:ea typeface="Times New Roman"/>
              <a:cs typeface="Times New Roman"/>
              <a:sym typeface="Times New Roman"/>
            </a:endParaRPr>
          </a:p>
          <a:p>
            <a:pPr marL="457200" lvl="0" indent="-228600" algn="l" rtl="0">
              <a:lnSpc>
                <a:spcPct val="100000"/>
              </a:lnSpc>
              <a:spcBef>
                <a:spcPts val="0"/>
              </a:spcBef>
              <a:spcAft>
                <a:spcPts val="0"/>
              </a:spcAft>
              <a:buSzPts val="1400"/>
              <a:buNone/>
            </a:pPr>
            <a:r>
              <a:rPr lang="en-US" sz="1400" b="0" i="0" u="sng">
                <a:solidFill>
                  <a:srgbClr val="000000"/>
                </a:solidFill>
                <a:latin typeface="Times New Roman"/>
                <a:ea typeface="Times New Roman"/>
                <a:cs typeface="Times New Roman"/>
                <a:sym typeface="Times New Roman"/>
              </a:rPr>
              <a:t>Sample Answers</a:t>
            </a:r>
            <a:endParaRPr sz="1400" b="0"/>
          </a:p>
          <a:p>
            <a:pPr marL="457200" lvl="0" indent="-228600" algn="l" rtl="0">
              <a:lnSpc>
                <a:spcPct val="100000"/>
              </a:lnSpc>
              <a:spcBef>
                <a:spcPts val="0"/>
              </a:spcBef>
              <a:spcAft>
                <a:spcPts val="0"/>
              </a:spcAft>
              <a:buSzPts val="1400"/>
              <a:buFont typeface="Arial"/>
              <a:buChar char="•"/>
            </a:pPr>
            <a:r>
              <a:rPr lang="en-US" sz="1400" b="0" i="0" u="none" strike="noStrike">
                <a:solidFill>
                  <a:srgbClr val="000000"/>
                </a:solidFill>
                <a:latin typeface="Times New Roman"/>
                <a:ea typeface="Times New Roman"/>
                <a:cs typeface="Times New Roman"/>
                <a:sym typeface="Times New Roman"/>
              </a:rPr>
              <a:t>Therefore, 2,250 schools would be closed—or about 37.5 percent of schools : solved by 6,000 - 3,750</a:t>
            </a:r>
            <a:endParaRPr sz="1400"/>
          </a:p>
          <a:p>
            <a:pPr marL="457200" marR="0" lvl="0" indent="-228600" algn="l" rtl="0">
              <a:lnSpc>
                <a:spcPct val="100000"/>
              </a:lnSpc>
              <a:spcBef>
                <a:spcPts val="0"/>
              </a:spcBef>
              <a:spcAft>
                <a:spcPts val="0"/>
              </a:spcAft>
              <a:buClr>
                <a:srgbClr val="000000"/>
              </a:buClr>
              <a:buSzPts val="1400"/>
              <a:buFont typeface="Arial"/>
              <a:buNone/>
            </a:pPr>
            <a:endParaRPr sz="1400"/>
          </a:p>
        </p:txBody>
      </p:sp>
      <p:sp>
        <p:nvSpPr>
          <p:cNvPr id="738" name="Google Shape;738;g3b8e97ad1c9_5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b8e97ad1c9_5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b8e97ad1c9_5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Bridget</a:t>
            </a:r>
            <a:endParaRPr/>
          </a:p>
        </p:txBody>
      </p:sp>
      <p:sp>
        <p:nvSpPr>
          <p:cNvPr id="752" name="Google Shape;752;g3b8e97ad1c9_5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a:t>Will</a:t>
            </a:r>
            <a:endParaRPr/>
          </a:p>
          <a:p>
            <a:pPr marL="0" lvl="0" indent="0" algn="l" rtl="0">
              <a:lnSpc>
                <a:spcPct val="100000"/>
              </a:lnSpc>
              <a:spcBef>
                <a:spcPts val="0"/>
              </a:spcBef>
              <a:spcAft>
                <a:spcPts val="0"/>
              </a:spcAft>
              <a:buClr>
                <a:schemeClr val="dk1"/>
              </a:buClr>
              <a:buSzPts val="1200"/>
              <a:buNone/>
            </a:pPr>
            <a:r>
              <a:rPr lang="en-US"/>
              <a:t>Today we’re going to go over a little bit about…</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US"/>
              <a:t>But first, we want to take a moment to introduce ourselves!</a:t>
            </a:r>
            <a:endParaRPr/>
          </a:p>
        </p:txBody>
      </p:sp>
      <p:sp>
        <p:nvSpPr>
          <p:cNvPr id="230" name="Google Shape;23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b8e97ad1c9_5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400">
                <a:solidFill>
                  <a:srgbClr val="000000"/>
                </a:solidFill>
              </a:rPr>
              <a:t>Emma</a:t>
            </a:r>
            <a:endParaRPr sz="1400">
              <a:solidFill>
                <a:srgbClr val="000000"/>
              </a:solidFill>
            </a:endParaRPr>
          </a:p>
          <a:p>
            <a:pPr marL="457200" lvl="0" indent="-228600" algn="l" rtl="0">
              <a:lnSpc>
                <a:spcPct val="100000"/>
              </a:lnSpc>
              <a:spcBef>
                <a:spcPts val="0"/>
              </a:spcBef>
              <a:spcAft>
                <a:spcPts val="0"/>
              </a:spcAft>
              <a:buSzPts val="1400"/>
              <a:buNone/>
            </a:pPr>
            <a:r>
              <a:rPr lang="en-US" sz="1400" b="0" i="0" u="none" strike="noStrike">
                <a:solidFill>
                  <a:srgbClr val="000000"/>
                </a:solidFill>
                <a:latin typeface="Calibri"/>
                <a:ea typeface="Calibri"/>
                <a:cs typeface="Calibri"/>
                <a:sym typeface="Calibri"/>
              </a:rPr>
              <a:t>Technically no “wrong” answer: based on Q4, suggest fewer schools with larger class sizes ; continue comparing system to successful countries’ school systems, increase/decrease spending</a:t>
            </a:r>
            <a:endParaRPr sz="1400"/>
          </a:p>
          <a:p>
            <a:pPr marL="457200" lvl="0" indent="-228600" algn="l" rtl="0">
              <a:lnSpc>
                <a:spcPct val="100000"/>
              </a:lnSpc>
              <a:spcBef>
                <a:spcPts val="0"/>
              </a:spcBef>
              <a:spcAft>
                <a:spcPts val="0"/>
              </a:spcAft>
              <a:buSzPts val="1400"/>
              <a:buNone/>
            </a:pPr>
            <a:endParaRPr sz="1400" b="0" i="0" u="none" strike="noStrike">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400" b="0" i="0" u="none" strike="noStrike">
                <a:solidFill>
                  <a:srgbClr val="000000"/>
                </a:solidFill>
                <a:latin typeface="Calibri"/>
                <a:ea typeface="Calibri"/>
                <a:cs typeface="Calibri"/>
                <a:sym typeface="Calibri"/>
              </a:rPr>
              <a:t>Encourage them to explain their “whys” for the recommendations instead of just giving an answer with no explanations</a:t>
            </a:r>
            <a:endParaRPr sz="1400"/>
          </a:p>
          <a:p>
            <a:pPr marL="457200" lvl="0" indent="-228600" algn="l" rtl="0">
              <a:lnSpc>
                <a:spcPct val="100000"/>
              </a:lnSpc>
              <a:spcBef>
                <a:spcPts val="0"/>
              </a:spcBef>
              <a:spcAft>
                <a:spcPts val="0"/>
              </a:spcAft>
              <a:buSzPts val="1400"/>
              <a:buNone/>
            </a:pPr>
            <a:endParaRPr sz="1400" b="0" i="0" u="none" strike="noStrike">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400" b="0" i="0" u="none" strike="noStrike">
                <a:solidFill>
                  <a:srgbClr val="000000"/>
                </a:solidFill>
                <a:latin typeface="Calibri"/>
                <a:ea typeface="Calibri"/>
                <a:cs typeface="Calibri"/>
                <a:sym typeface="Calibri"/>
              </a:rPr>
              <a:t>Does the recruit mention next steps, risks &amp; mitigations?</a:t>
            </a:r>
            <a:endParaRPr sz="1400"/>
          </a:p>
          <a:p>
            <a:pPr marL="457200" lvl="0" indent="-228600" algn="l" rtl="0">
              <a:lnSpc>
                <a:spcPct val="100000"/>
              </a:lnSpc>
              <a:spcBef>
                <a:spcPts val="0"/>
              </a:spcBef>
              <a:spcAft>
                <a:spcPts val="0"/>
              </a:spcAft>
              <a:buSzPts val="1400"/>
              <a:buNone/>
            </a:pPr>
            <a:r>
              <a:rPr lang="en-US" sz="1400" b="0" i="0" u="none" strike="noStrike">
                <a:solidFill>
                  <a:srgbClr val="000000"/>
                </a:solidFill>
                <a:latin typeface="Calibri"/>
                <a:ea typeface="Calibri"/>
                <a:cs typeface="Calibri"/>
                <a:sym typeface="Calibri"/>
              </a:rPr>
              <a:t>- Future trends, what will happen if Mater becomes more developed, etc </a:t>
            </a:r>
            <a:endParaRPr sz="1400" b="0"/>
          </a:p>
        </p:txBody>
      </p:sp>
      <p:sp>
        <p:nvSpPr>
          <p:cNvPr id="764" name="Google Shape;764;g3b8e97ad1c9_5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b8e97ad1c9_5_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Emma</a:t>
            </a:r>
            <a:endParaRPr/>
          </a:p>
          <a:p>
            <a:pPr marL="457200" lvl="0" indent="-228600" algn="l" rtl="0">
              <a:lnSpc>
                <a:spcPct val="100000"/>
              </a:lnSpc>
              <a:spcBef>
                <a:spcPts val="0"/>
              </a:spcBef>
              <a:spcAft>
                <a:spcPts val="0"/>
              </a:spcAft>
              <a:buClr>
                <a:schemeClr val="dk1"/>
              </a:buClr>
              <a:buSzPts val="1400"/>
              <a:buFont typeface="Arial"/>
              <a:buNone/>
            </a:pPr>
            <a:r>
              <a:rPr lang="en-US" sz="1800"/>
              <a:t>Technically no “wrong” answer: based on Q4, suggest fewer schools with larger class sizes ; continue comparing system to successful countries’ school systems, increase/decrease spending</a:t>
            </a:r>
            <a:endParaRPr/>
          </a:p>
          <a:p>
            <a:pPr marL="457200" lvl="0" indent="-228600" algn="l" rtl="0">
              <a:lnSpc>
                <a:spcPct val="100000"/>
              </a:lnSpc>
              <a:spcBef>
                <a:spcPts val="0"/>
              </a:spcBef>
              <a:spcAft>
                <a:spcPts val="0"/>
              </a:spcAft>
              <a:buClr>
                <a:schemeClr val="dk1"/>
              </a:buClr>
              <a:buSzPts val="1400"/>
              <a:buFont typeface="Arial"/>
              <a:buNone/>
            </a:pPr>
            <a:endParaRPr sz="1800"/>
          </a:p>
          <a:p>
            <a:pPr marL="457200" lvl="0" indent="-228600" algn="l" rtl="0">
              <a:lnSpc>
                <a:spcPct val="100000"/>
              </a:lnSpc>
              <a:spcBef>
                <a:spcPts val="0"/>
              </a:spcBef>
              <a:spcAft>
                <a:spcPts val="0"/>
              </a:spcAft>
              <a:buClr>
                <a:schemeClr val="dk1"/>
              </a:buClr>
              <a:buSzPts val="1400"/>
              <a:buFont typeface="Arial"/>
              <a:buNone/>
            </a:pPr>
            <a:r>
              <a:rPr lang="en-US" sz="1800"/>
              <a:t>Encourage them to explain their “whys” for the recommendations instead of just giving an answer with no explanations</a:t>
            </a:r>
            <a:endParaRPr/>
          </a:p>
          <a:p>
            <a:pPr marL="457200" lvl="0" indent="-228600" algn="l" rtl="0">
              <a:lnSpc>
                <a:spcPct val="100000"/>
              </a:lnSpc>
              <a:spcBef>
                <a:spcPts val="0"/>
              </a:spcBef>
              <a:spcAft>
                <a:spcPts val="0"/>
              </a:spcAft>
              <a:buClr>
                <a:schemeClr val="dk1"/>
              </a:buClr>
              <a:buSzPts val="1400"/>
              <a:buFont typeface="Arial"/>
              <a:buNone/>
            </a:pPr>
            <a:endParaRPr sz="1800"/>
          </a:p>
          <a:p>
            <a:pPr marL="457200" lvl="0" indent="-228600" algn="l" rtl="0">
              <a:lnSpc>
                <a:spcPct val="100000"/>
              </a:lnSpc>
              <a:spcBef>
                <a:spcPts val="0"/>
              </a:spcBef>
              <a:spcAft>
                <a:spcPts val="0"/>
              </a:spcAft>
              <a:buClr>
                <a:schemeClr val="dk1"/>
              </a:buClr>
              <a:buSzPts val="1400"/>
              <a:buFont typeface="Arial"/>
              <a:buNone/>
            </a:pPr>
            <a:r>
              <a:rPr lang="en-US" sz="1800"/>
              <a:t>Does the recruit mention next steps, risks &amp; mitigations?</a:t>
            </a:r>
            <a:endParaRPr/>
          </a:p>
          <a:p>
            <a:pPr marL="457200" lvl="0" indent="-228600" algn="l" rtl="0">
              <a:lnSpc>
                <a:spcPct val="100000"/>
              </a:lnSpc>
              <a:spcBef>
                <a:spcPts val="0"/>
              </a:spcBef>
              <a:spcAft>
                <a:spcPts val="0"/>
              </a:spcAft>
              <a:buClr>
                <a:schemeClr val="dk1"/>
              </a:buClr>
              <a:buSzPts val="1400"/>
              <a:buFont typeface="Arial"/>
              <a:buNone/>
            </a:pPr>
            <a:r>
              <a:rPr lang="en-US" sz="1800"/>
              <a:t>- Future trends, what will happen if Mater becomes more developed, etc </a:t>
            </a:r>
            <a:endParaRPr/>
          </a:p>
          <a:p>
            <a:pPr marL="0" lvl="0" indent="0" algn="l" rtl="0">
              <a:lnSpc>
                <a:spcPct val="100000"/>
              </a:lnSpc>
              <a:spcBef>
                <a:spcPts val="0"/>
              </a:spcBef>
              <a:spcAft>
                <a:spcPts val="0"/>
              </a:spcAft>
              <a:buSzPts val="1400"/>
              <a:buNone/>
            </a:pPr>
            <a:endParaRPr/>
          </a:p>
        </p:txBody>
      </p:sp>
      <p:sp>
        <p:nvSpPr>
          <p:cNvPr id="777" name="Google Shape;777;g3b8e97ad1c9_5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3b8e97ad1c9_5_1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Bridget</a:t>
            </a:r>
            <a:endParaRPr/>
          </a:p>
        </p:txBody>
      </p:sp>
      <p:sp>
        <p:nvSpPr>
          <p:cNvPr id="801" name="Google Shape;801;g3b8e97ad1c9_5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Calibri"/>
              <a:buNone/>
            </a:pPr>
            <a:r>
              <a:rPr lang="en-US"/>
              <a:t>Emma</a:t>
            </a:r>
            <a:endParaRPr/>
          </a:p>
        </p:txBody>
      </p:sp>
      <p:sp>
        <p:nvSpPr>
          <p:cNvPr id="814" name="Google Shape;81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Emma</a:t>
            </a:r>
            <a:endParaRPr/>
          </a:p>
          <a:p>
            <a:pPr marL="0" lvl="0" indent="0" algn="l" rtl="0">
              <a:lnSpc>
                <a:spcPct val="100000"/>
              </a:lnSpc>
              <a:spcBef>
                <a:spcPts val="0"/>
              </a:spcBef>
              <a:spcAft>
                <a:spcPts val="0"/>
              </a:spcAft>
              <a:buSzPts val="1400"/>
              <a:buNone/>
            </a:pPr>
            <a:endParaRPr/>
          </a:p>
        </p:txBody>
      </p:sp>
      <p:sp>
        <p:nvSpPr>
          <p:cNvPr id="824" name="Google Shape;824;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Calibri"/>
              <a:buNone/>
            </a:pPr>
            <a:r>
              <a:rPr lang="en-US"/>
              <a:t>Bridget</a:t>
            </a:r>
            <a:endParaRPr/>
          </a:p>
          <a:p>
            <a:pPr marL="0" lvl="0" indent="0" algn="l" rtl="0">
              <a:lnSpc>
                <a:spcPct val="100000"/>
              </a:lnSpc>
              <a:spcBef>
                <a:spcPts val="0"/>
              </a:spcBef>
              <a:spcAft>
                <a:spcPts val="0"/>
              </a:spcAft>
              <a:buSzPts val="1200"/>
              <a:buFont typeface="Calibri"/>
              <a:buNone/>
            </a:pPr>
            <a:r>
              <a:rPr lang="en-US"/>
              <a:t>*note that brainstorm question in not a case, but rather a business question to </a:t>
            </a:r>
            <a:endParaRPr/>
          </a:p>
        </p:txBody>
      </p:sp>
      <p:sp>
        <p:nvSpPr>
          <p:cNvPr id="829" name="Google Shape;82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Calibri"/>
              <a:buNone/>
            </a:pPr>
            <a:r>
              <a:rPr lang="en-US"/>
              <a:t>Bridget</a:t>
            </a:r>
            <a:endParaRPr/>
          </a:p>
          <a:p>
            <a:pPr marL="0" lvl="0" indent="0" algn="l" rtl="0">
              <a:lnSpc>
                <a:spcPct val="100000"/>
              </a:lnSpc>
              <a:spcBef>
                <a:spcPts val="0"/>
              </a:spcBef>
              <a:spcAft>
                <a:spcPts val="0"/>
              </a:spcAft>
              <a:buSzPts val="1200"/>
              <a:buFont typeface="Calibri"/>
              <a:buNone/>
            </a:pPr>
            <a:endParaRPr/>
          </a:p>
          <a:p>
            <a:pPr marL="0" lvl="0" indent="0" algn="l" rtl="0">
              <a:lnSpc>
                <a:spcPct val="100000"/>
              </a:lnSpc>
              <a:spcBef>
                <a:spcPts val="0"/>
              </a:spcBef>
              <a:spcAft>
                <a:spcPts val="0"/>
              </a:spcAft>
              <a:buSzPts val="1200"/>
              <a:buFont typeface="Calibri"/>
              <a:buNone/>
            </a:pPr>
            <a:r>
              <a:rPr lang="en-US"/>
              <a:t>*note that brainstorm question in not a case, but rather a business question to </a:t>
            </a:r>
            <a:endParaRPr/>
          </a:p>
        </p:txBody>
      </p:sp>
      <p:sp>
        <p:nvSpPr>
          <p:cNvPr id="850" name="Google Shape;85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endParaRPr/>
          </a:p>
        </p:txBody>
      </p:sp>
      <p:sp>
        <p:nvSpPr>
          <p:cNvPr id="858" name="Google Shape;85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updated</a:t>
            </a:r>
            <a:endParaRPr/>
          </a:p>
        </p:txBody>
      </p:sp>
      <p:sp>
        <p:nvSpPr>
          <p:cNvPr id="864" name="Google Shape;864;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a:t>Intro ur self</a:t>
            </a:r>
            <a:endParaRPr/>
          </a:p>
          <a:p>
            <a:pPr marL="0" lvl="0" indent="0" algn="l" rtl="0">
              <a:lnSpc>
                <a:spcPct val="100000"/>
              </a:lnSpc>
              <a:spcBef>
                <a:spcPts val="0"/>
              </a:spcBef>
              <a:spcAft>
                <a:spcPts val="0"/>
              </a:spcAft>
              <a:buClr>
                <a:schemeClr val="dk1"/>
              </a:buClr>
              <a:buSzPts val="1200"/>
              <a:buNone/>
            </a:pPr>
            <a:r>
              <a:rPr lang="en-US"/>
              <a:t>Emma: “Now I’ll pass it off to Matthew to talk about our mission”</a:t>
            </a:r>
            <a:endParaRPr/>
          </a:p>
        </p:txBody>
      </p:sp>
      <p:sp>
        <p:nvSpPr>
          <p:cNvPr id="246" name="Google Shape;24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a:t>Matthew</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US"/>
              <a:t>SCNO is One of the largest consulting orgs on campus, we provide pro-bono consulting services to nonprofits, adding our member’s unique skill sets to the challenges faced by our clients. Through our trainings we will equip you to solve those challenges and apply what you’ve learned to future clients.</a:t>
            </a:r>
            <a:endParaRPr/>
          </a:p>
        </p:txBody>
      </p:sp>
      <p:sp>
        <p:nvSpPr>
          <p:cNvPr id="266" name="Google Shape;2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Updated visuals</a:t>
            </a:r>
            <a:endParaRPr/>
          </a:p>
        </p:txBody>
      </p:sp>
      <p:sp>
        <p:nvSpPr>
          <p:cNvPr id="280" name="Google Shape;2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a:t>Matthew</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US"/>
              <a:t>As you might expect we have placements in many consulting firms, like:</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US"/>
              <a:t>All of the BIG 3 Consulting firms</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US"/>
              <a:t>All of the Big 4</a:t>
            </a:r>
            <a:endParaRPr/>
          </a:p>
          <a:p>
            <a:pPr marL="0" lvl="0" indent="0"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Clr>
                <a:schemeClr val="dk1"/>
              </a:buClr>
              <a:buSzPts val="1200"/>
              <a:buNone/>
            </a:pPr>
            <a:r>
              <a:rPr lang="en-US"/>
              <a:t>And many other boutique firms as well</a:t>
            </a:r>
            <a:endParaRPr/>
          </a:p>
        </p:txBody>
      </p:sp>
      <p:sp>
        <p:nvSpPr>
          <p:cNvPr id="296" name="Google Shape;2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Will</a:t>
            </a:r>
            <a:endParaRPr/>
          </a:p>
          <a:p>
            <a:pPr marL="171450" lvl="0" indent="-171450" algn="l" rtl="0">
              <a:lnSpc>
                <a:spcPct val="100000"/>
              </a:lnSpc>
              <a:spcBef>
                <a:spcPts val="0"/>
              </a:spcBef>
              <a:spcAft>
                <a:spcPts val="0"/>
              </a:spcAft>
              <a:buSzPts val="1400"/>
              <a:buFont typeface="Calibri"/>
              <a:buChar char="-"/>
            </a:pPr>
            <a:r>
              <a:rPr lang="en-US"/>
              <a:t>With the help of our client relations partners: Gautham and Sohi, we were able to put together an incredible project portfolio for this semester</a:t>
            </a:r>
            <a:endParaRPr/>
          </a:p>
          <a:p>
            <a:pPr marL="171450" lvl="0" indent="-171450" algn="l" rtl="0">
              <a:lnSpc>
                <a:spcPct val="100000"/>
              </a:lnSpc>
              <a:spcBef>
                <a:spcPts val="0"/>
              </a:spcBef>
              <a:spcAft>
                <a:spcPts val="0"/>
              </a:spcAft>
              <a:buSzPts val="1400"/>
              <a:buFont typeface="Calibri"/>
              <a:buChar char="-"/>
            </a:pPr>
            <a:r>
              <a:rPr lang="en-US"/>
              <a:t>On the left hand side here are some of the 14 nonprofits we will be working with this semester: some returning clients, and some new!</a:t>
            </a:r>
            <a:endParaRPr/>
          </a:p>
          <a:p>
            <a:pPr marL="171450" lvl="0" indent="-171450" algn="l" rtl="0">
              <a:lnSpc>
                <a:spcPct val="100000"/>
              </a:lnSpc>
              <a:spcBef>
                <a:spcPts val="0"/>
              </a:spcBef>
              <a:spcAft>
                <a:spcPts val="0"/>
              </a:spcAft>
              <a:buSzPts val="1400"/>
              <a:buFont typeface="Calibri"/>
              <a:buChar char="-"/>
            </a:pPr>
            <a:r>
              <a:rPr lang="en-US"/>
              <a:t>Our client portfolio spreads across over 6 different functions, and operates in 10 cities in multiple countries </a:t>
            </a:r>
            <a:endParaRPr/>
          </a:p>
          <a:p>
            <a:pPr marL="171450" lvl="0" indent="-171450" algn="l" rtl="0">
              <a:lnSpc>
                <a:spcPct val="100000"/>
              </a:lnSpc>
              <a:spcBef>
                <a:spcPts val="0"/>
              </a:spcBef>
              <a:spcAft>
                <a:spcPts val="0"/>
              </a:spcAft>
              <a:buSzPts val="1400"/>
              <a:buFont typeface="Calibri"/>
              <a:buChar char="-"/>
            </a:pPr>
            <a:r>
              <a:rPr lang="en-US"/>
              <a:t>We also have over 14 developmental areas where we will be focousing our work this semester, meaning that whatever you are looking for whether it’s a specific nonprofit need or area you want to develop in we have it </a:t>
            </a:r>
            <a:endParaRPr/>
          </a:p>
        </p:txBody>
      </p:sp>
      <p:sp>
        <p:nvSpPr>
          <p:cNvPr id="329" name="Google Shape;3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b8c3f81d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a:t>Will (?) introduce Sophia</a:t>
            </a:r>
            <a:endParaRPr/>
          </a:p>
        </p:txBody>
      </p:sp>
      <p:sp>
        <p:nvSpPr>
          <p:cNvPr id="368" name="Google Shape;368;g3b8c3f81d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5"/>
        <p:cNvGrpSpPr/>
        <p:nvPr/>
      </p:nvGrpSpPr>
      <p:grpSpPr>
        <a:xfrm>
          <a:off x="0" y="0"/>
          <a:ext cx="0" cy="0"/>
          <a:chOff x="0" y="0"/>
          <a:chExt cx="0" cy="0"/>
        </a:xfrm>
      </p:grpSpPr>
      <p:sp>
        <p:nvSpPr>
          <p:cNvPr id="106" name="Google Shape;106;p36"/>
          <p:cNvSpPr/>
          <p:nvPr/>
        </p:nvSpPr>
        <p:spPr>
          <a:xfrm>
            <a:off x="-1" y="0"/>
            <a:ext cx="12191999" cy="720090"/>
          </a:xfrm>
          <a:custGeom>
            <a:avLst/>
            <a:gdLst/>
            <a:ahLst/>
            <a:cxnLst/>
            <a:rect l="l" t="t" r="r" b="b"/>
            <a:pathLst>
              <a:path w="9144000" h="720090" extrusionOk="0">
                <a:moveTo>
                  <a:pt x="0" y="719696"/>
                </a:moveTo>
                <a:lnTo>
                  <a:pt x="9144000" y="719696"/>
                </a:lnTo>
                <a:lnTo>
                  <a:pt x="9144000" y="0"/>
                </a:lnTo>
                <a:lnTo>
                  <a:pt x="0" y="0"/>
                </a:lnTo>
                <a:lnTo>
                  <a:pt x="0" y="719696"/>
                </a:lnTo>
                <a:close/>
              </a:path>
            </a:pathLst>
          </a:custGeom>
          <a:solidFill>
            <a:srgbClr val="021E3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107" name="Google Shape;107;p36"/>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4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grpSp>
        <p:nvGrpSpPr>
          <p:cNvPr id="108" name="Google Shape;108;p36"/>
          <p:cNvGrpSpPr/>
          <p:nvPr/>
        </p:nvGrpSpPr>
        <p:grpSpPr>
          <a:xfrm>
            <a:off x="2185804" y="6357838"/>
            <a:ext cx="7820392" cy="337931"/>
            <a:chOff x="2295518" y="6356059"/>
            <a:chExt cx="7820392" cy="337931"/>
          </a:xfrm>
        </p:grpSpPr>
        <p:sp>
          <p:nvSpPr>
            <p:cNvPr id="109" name="Google Shape;109;p36"/>
            <p:cNvSpPr/>
            <p:nvPr/>
          </p:nvSpPr>
          <p:spPr>
            <a:xfrm>
              <a:off x="2295518" y="6356059"/>
              <a:ext cx="1699592" cy="337931"/>
            </a:xfrm>
            <a:prstGeom prst="homePlate">
              <a:avLst>
                <a:gd name="adj" fmla="val 50000"/>
              </a:avLst>
            </a:prstGeom>
            <a:solidFill>
              <a:srgbClr val="021E3E"/>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110" name="Google Shape;110;p36"/>
            <p:cNvSpPr/>
            <p:nvPr/>
          </p:nvSpPr>
          <p:spPr>
            <a:xfrm>
              <a:off x="3826145" y="6356059"/>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111" name="Google Shape;111;p36"/>
            <p:cNvSpPr/>
            <p:nvPr/>
          </p:nvSpPr>
          <p:spPr>
            <a:xfrm>
              <a:off x="5356772" y="6356059"/>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112" name="Google Shape;112;p36"/>
            <p:cNvSpPr/>
            <p:nvPr/>
          </p:nvSpPr>
          <p:spPr>
            <a:xfrm>
              <a:off x="6887399" y="6356059"/>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113" name="Google Shape;113;p36"/>
            <p:cNvSpPr/>
            <p:nvPr/>
          </p:nvSpPr>
          <p:spPr>
            <a:xfrm>
              <a:off x="8416318" y="6356059"/>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grpSp>
      <p:sp>
        <p:nvSpPr>
          <p:cNvPr id="114" name="Google Shape;114;p36"/>
          <p:cNvSpPr txBox="1">
            <a:spLocks noGrp="1"/>
          </p:cNvSpPr>
          <p:nvPr>
            <p:ph type="body" idx="2"/>
          </p:nvPr>
        </p:nvSpPr>
        <p:spPr>
          <a:xfrm>
            <a:off x="3968367" y="6411799"/>
            <a:ext cx="1108075" cy="246114"/>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5" name="Google Shape;115;p36"/>
          <p:cNvSpPr txBox="1">
            <a:spLocks noGrp="1"/>
          </p:cNvSpPr>
          <p:nvPr>
            <p:ph type="body" idx="3"/>
          </p:nvPr>
        </p:nvSpPr>
        <p:spPr>
          <a:xfrm>
            <a:off x="5514134" y="6411799"/>
            <a:ext cx="1108075" cy="246114"/>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6" name="Google Shape;116;p36"/>
          <p:cNvSpPr txBox="1">
            <a:spLocks noGrp="1"/>
          </p:cNvSpPr>
          <p:nvPr>
            <p:ph type="body" idx="4"/>
          </p:nvPr>
        </p:nvSpPr>
        <p:spPr>
          <a:xfrm>
            <a:off x="7059901" y="6411799"/>
            <a:ext cx="1108075" cy="246114"/>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7" name="Google Shape;117;p36"/>
          <p:cNvSpPr txBox="1">
            <a:spLocks noGrp="1"/>
          </p:cNvSpPr>
          <p:nvPr>
            <p:ph type="body" idx="5"/>
          </p:nvPr>
        </p:nvSpPr>
        <p:spPr>
          <a:xfrm>
            <a:off x="8605667" y="6411799"/>
            <a:ext cx="1108075" cy="246114"/>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18" name="Google Shape;118;p36"/>
          <p:cNvSpPr txBox="1">
            <a:spLocks noGrp="1"/>
          </p:cNvSpPr>
          <p:nvPr>
            <p:ph type="body" idx="6"/>
          </p:nvPr>
        </p:nvSpPr>
        <p:spPr>
          <a:xfrm>
            <a:off x="2422600" y="6411799"/>
            <a:ext cx="1108075" cy="246114"/>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1200"/>
              <a:buFont typeface="Arial"/>
              <a:buNone/>
              <a:defRPr sz="12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cxnSp>
        <p:nvCxnSpPr>
          <p:cNvPr id="119" name="Google Shape;119;p36"/>
          <p:cNvCxnSpPr/>
          <p:nvPr/>
        </p:nvCxnSpPr>
        <p:spPr>
          <a:xfrm>
            <a:off x="0" y="6147652"/>
            <a:ext cx="12192000" cy="0"/>
          </a:xfrm>
          <a:prstGeom prst="straightConnector1">
            <a:avLst/>
          </a:prstGeom>
          <a:noFill/>
          <a:ln w="12700" cap="flat" cmpd="sng">
            <a:solidFill>
              <a:srgbClr val="021E3E"/>
            </a:solidFill>
            <a:prstDash val="solid"/>
            <a:miter lim="800000"/>
            <a:headEnd type="none" w="sm" len="sm"/>
            <a:tailEnd type="none" w="sm" len="sm"/>
          </a:ln>
        </p:spPr>
      </p:cxnSp>
      <p:pic>
        <p:nvPicPr>
          <p:cNvPr id="120" name="Google Shape;120;p36" descr="A picture containing device&#10;&#10;Description generated with high confidence"/>
          <p:cNvPicPr preferRelativeResize="0"/>
          <p:nvPr/>
        </p:nvPicPr>
        <p:blipFill rotWithShape="1">
          <a:blip r:embed="rId2">
            <a:alphaModFix/>
          </a:blip>
          <a:srcRect/>
          <a:stretch/>
        </p:blipFill>
        <p:spPr>
          <a:xfrm>
            <a:off x="167480" y="6268164"/>
            <a:ext cx="512064" cy="530352"/>
          </a:xfrm>
          <a:prstGeom prst="rect">
            <a:avLst/>
          </a:prstGeom>
          <a:noFill/>
          <a:ln>
            <a:noFill/>
          </a:ln>
        </p:spPr>
      </p:pic>
      <p:sp>
        <p:nvSpPr>
          <p:cNvPr id="121" name="Google Shape;121;p36"/>
          <p:cNvSpPr txBox="1">
            <a:spLocks noGrp="1"/>
          </p:cNvSpPr>
          <p:nvPr>
            <p:ph type="body" idx="7"/>
          </p:nvPr>
        </p:nvSpPr>
        <p:spPr>
          <a:xfrm>
            <a:off x="11512456" y="6268164"/>
            <a:ext cx="512064" cy="530352"/>
          </a:xfrm>
          <a:prstGeom prst="rect">
            <a:avLst/>
          </a:prstGeom>
          <a:noFill/>
          <a:ln w="9525" cap="flat" cmpd="sng">
            <a:solidFill>
              <a:srgbClr val="021E3E"/>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grpSp>
        <p:nvGrpSpPr>
          <p:cNvPr id="122" name="Google Shape;122;p36"/>
          <p:cNvGrpSpPr/>
          <p:nvPr/>
        </p:nvGrpSpPr>
        <p:grpSpPr>
          <a:xfrm>
            <a:off x="1328672" y="1291458"/>
            <a:ext cx="4102992" cy="1198417"/>
            <a:chOff x="1328672" y="1291458"/>
            <a:chExt cx="4102992" cy="1198417"/>
          </a:xfrm>
        </p:grpSpPr>
        <p:sp>
          <p:nvSpPr>
            <p:cNvPr id="123" name="Google Shape;123;p36"/>
            <p:cNvSpPr/>
            <p:nvPr/>
          </p:nvSpPr>
          <p:spPr>
            <a:xfrm>
              <a:off x="2527089" y="1291458"/>
              <a:ext cx="2904575" cy="119840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24" name="Google Shape;124;p36"/>
            <p:cNvSpPr/>
            <p:nvPr/>
          </p:nvSpPr>
          <p:spPr>
            <a:xfrm>
              <a:off x="1328672" y="1291458"/>
              <a:ext cx="1198417" cy="11984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
        <p:nvSpPr>
          <p:cNvPr id="125" name="Google Shape;125;p36"/>
          <p:cNvSpPr txBox="1"/>
          <p:nvPr/>
        </p:nvSpPr>
        <p:spPr>
          <a:xfrm>
            <a:off x="2688266" y="4561550"/>
            <a:ext cx="2553019"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Times New Roman"/>
              <a:buNone/>
            </a:pPr>
            <a:r>
              <a:rPr lang="en-US" sz="1800" b="0" i="0" u="none" strike="noStrike" cap="none">
                <a:solidFill>
                  <a:schemeClr val="lt1"/>
                </a:solidFill>
                <a:latin typeface="Times New Roman"/>
                <a:ea typeface="Times New Roman"/>
                <a:cs typeface="Times New Roman"/>
                <a:sym typeface="Times New Roman"/>
              </a:rPr>
              <a:t>Name</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1800"/>
              <a:buFont typeface="Times New Roman"/>
              <a:buNone/>
            </a:pPr>
            <a:r>
              <a:rPr lang="en-US" sz="1800" b="0" i="0" u="none" strike="noStrike" cap="none">
                <a:solidFill>
                  <a:schemeClr val="lt1"/>
                </a:solidFill>
                <a:latin typeface="Times New Roman"/>
                <a:ea typeface="Times New Roman"/>
                <a:cs typeface="Times New Roman"/>
                <a:sym typeface="Times New Roman"/>
              </a:rPr>
              <a:t>Major</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1800"/>
              <a:buFont typeface="Times New Roman"/>
              <a:buNone/>
            </a:pPr>
            <a:r>
              <a:rPr lang="en-US" sz="1800" b="0" i="0" u="none" strike="noStrike" cap="none">
                <a:solidFill>
                  <a:schemeClr val="lt1"/>
                </a:solidFill>
                <a:latin typeface="Times New Roman"/>
                <a:ea typeface="Times New Roman"/>
                <a:cs typeface="Times New Roman"/>
                <a:sym typeface="Times New Roman"/>
              </a:rPr>
              <a:t>Position</a:t>
            </a:r>
            <a:endParaRPr sz="1800" b="0" i="0" u="none" strike="noStrike" cap="none">
              <a:solidFill>
                <a:schemeClr val="dk1"/>
              </a:solidFill>
              <a:latin typeface="Times New Roman"/>
              <a:ea typeface="Times New Roman"/>
              <a:cs typeface="Times New Roman"/>
              <a:sym typeface="Times New Roman"/>
            </a:endParaRPr>
          </a:p>
        </p:txBody>
      </p:sp>
      <p:sp>
        <p:nvSpPr>
          <p:cNvPr id="126" name="Google Shape;126;p36"/>
          <p:cNvSpPr txBox="1">
            <a:spLocks noGrp="1"/>
          </p:cNvSpPr>
          <p:nvPr>
            <p:ph type="body" idx="8"/>
          </p:nvPr>
        </p:nvSpPr>
        <p:spPr>
          <a:xfrm>
            <a:off x="1527830" y="1478702"/>
            <a:ext cx="800100" cy="823914"/>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7" name="Google Shape;127;p36"/>
          <p:cNvSpPr txBox="1">
            <a:spLocks noGrp="1"/>
          </p:cNvSpPr>
          <p:nvPr>
            <p:ph type="body" idx="9"/>
          </p:nvPr>
        </p:nvSpPr>
        <p:spPr>
          <a:xfrm>
            <a:off x="2720187" y="1478703"/>
            <a:ext cx="2521097" cy="823913"/>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grpSp>
        <p:nvGrpSpPr>
          <p:cNvPr id="128" name="Google Shape;128;p36"/>
          <p:cNvGrpSpPr/>
          <p:nvPr/>
        </p:nvGrpSpPr>
        <p:grpSpPr>
          <a:xfrm>
            <a:off x="6760336" y="1291458"/>
            <a:ext cx="4102992" cy="1198417"/>
            <a:chOff x="1328672" y="1291458"/>
            <a:chExt cx="4102992" cy="1198417"/>
          </a:xfrm>
        </p:grpSpPr>
        <p:sp>
          <p:nvSpPr>
            <p:cNvPr id="129" name="Google Shape;129;p36"/>
            <p:cNvSpPr/>
            <p:nvPr/>
          </p:nvSpPr>
          <p:spPr>
            <a:xfrm>
              <a:off x="2527089" y="1291458"/>
              <a:ext cx="2904575" cy="119840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30" name="Google Shape;130;p36"/>
            <p:cNvSpPr/>
            <p:nvPr/>
          </p:nvSpPr>
          <p:spPr>
            <a:xfrm>
              <a:off x="1328672" y="1291458"/>
              <a:ext cx="1198417" cy="11984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
        <p:nvSpPr>
          <p:cNvPr id="131" name="Google Shape;131;p36"/>
          <p:cNvSpPr txBox="1">
            <a:spLocks noGrp="1"/>
          </p:cNvSpPr>
          <p:nvPr>
            <p:ph type="body" idx="13"/>
          </p:nvPr>
        </p:nvSpPr>
        <p:spPr>
          <a:xfrm>
            <a:off x="6959494" y="1478702"/>
            <a:ext cx="800100" cy="823914"/>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2" name="Google Shape;132;p36"/>
          <p:cNvSpPr txBox="1">
            <a:spLocks noGrp="1"/>
          </p:cNvSpPr>
          <p:nvPr>
            <p:ph type="body" idx="14"/>
          </p:nvPr>
        </p:nvSpPr>
        <p:spPr>
          <a:xfrm>
            <a:off x="8151851" y="1478703"/>
            <a:ext cx="2521097" cy="823913"/>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grpSp>
        <p:nvGrpSpPr>
          <p:cNvPr id="133" name="Google Shape;133;p36"/>
          <p:cNvGrpSpPr/>
          <p:nvPr/>
        </p:nvGrpSpPr>
        <p:grpSpPr>
          <a:xfrm>
            <a:off x="1328672" y="3015078"/>
            <a:ext cx="4102992" cy="1198417"/>
            <a:chOff x="1328672" y="1291458"/>
            <a:chExt cx="4102992" cy="1198417"/>
          </a:xfrm>
        </p:grpSpPr>
        <p:sp>
          <p:nvSpPr>
            <p:cNvPr id="134" name="Google Shape;134;p36"/>
            <p:cNvSpPr/>
            <p:nvPr/>
          </p:nvSpPr>
          <p:spPr>
            <a:xfrm>
              <a:off x="2527089" y="1291458"/>
              <a:ext cx="2904575" cy="119840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35" name="Google Shape;135;p36"/>
            <p:cNvSpPr/>
            <p:nvPr/>
          </p:nvSpPr>
          <p:spPr>
            <a:xfrm>
              <a:off x="1328672" y="1291458"/>
              <a:ext cx="1198417" cy="11984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
        <p:nvSpPr>
          <p:cNvPr id="136" name="Google Shape;136;p36"/>
          <p:cNvSpPr txBox="1">
            <a:spLocks noGrp="1"/>
          </p:cNvSpPr>
          <p:nvPr>
            <p:ph type="body" idx="15"/>
          </p:nvPr>
        </p:nvSpPr>
        <p:spPr>
          <a:xfrm>
            <a:off x="1527830" y="3202322"/>
            <a:ext cx="800100" cy="823914"/>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7" name="Google Shape;137;p36"/>
          <p:cNvSpPr txBox="1">
            <a:spLocks noGrp="1"/>
          </p:cNvSpPr>
          <p:nvPr>
            <p:ph type="body" idx="16"/>
          </p:nvPr>
        </p:nvSpPr>
        <p:spPr>
          <a:xfrm>
            <a:off x="2720187" y="3202323"/>
            <a:ext cx="2521097" cy="823913"/>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grpSp>
        <p:nvGrpSpPr>
          <p:cNvPr id="138" name="Google Shape;138;p36"/>
          <p:cNvGrpSpPr/>
          <p:nvPr/>
        </p:nvGrpSpPr>
        <p:grpSpPr>
          <a:xfrm>
            <a:off x="1328672" y="4739050"/>
            <a:ext cx="4102992" cy="1198417"/>
            <a:chOff x="1328672" y="1291458"/>
            <a:chExt cx="4102992" cy="1198417"/>
          </a:xfrm>
        </p:grpSpPr>
        <p:sp>
          <p:nvSpPr>
            <p:cNvPr id="139" name="Google Shape;139;p36"/>
            <p:cNvSpPr/>
            <p:nvPr/>
          </p:nvSpPr>
          <p:spPr>
            <a:xfrm>
              <a:off x="2527089" y="1291458"/>
              <a:ext cx="2904575" cy="119840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40" name="Google Shape;140;p36"/>
            <p:cNvSpPr/>
            <p:nvPr/>
          </p:nvSpPr>
          <p:spPr>
            <a:xfrm>
              <a:off x="1328672" y="1291458"/>
              <a:ext cx="1198417" cy="11984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
        <p:nvSpPr>
          <p:cNvPr id="141" name="Google Shape;141;p36"/>
          <p:cNvSpPr txBox="1">
            <a:spLocks noGrp="1"/>
          </p:cNvSpPr>
          <p:nvPr>
            <p:ph type="body" idx="17"/>
          </p:nvPr>
        </p:nvSpPr>
        <p:spPr>
          <a:xfrm>
            <a:off x="1527830" y="4926294"/>
            <a:ext cx="800100" cy="823914"/>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2" name="Google Shape;142;p36"/>
          <p:cNvSpPr txBox="1">
            <a:spLocks noGrp="1"/>
          </p:cNvSpPr>
          <p:nvPr>
            <p:ph type="body" idx="18"/>
          </p:nvPr>
        </p:nvSpPr>
        <p:spPr>
          <a:xfrm>
            <a:off x="2720187" y="4926295"/>
            <a:ext cx="2521097" cy="823913"/>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grpSp>
        <p:nvGrpSpPr>
          <p:cNvPr id="143" name="Google Shape;143;p36"/>
          <p:cNvGrpSpPr/>
          <p:nvPr/>
        </p:nvGrpSpPr>
        <p:grpSpPr>
          <a:xfrm>
            <a:off x="6760336" y="3011781"/>
            <a:ext cx="4102992" cy="1198417"/>
            <a:chOff x="1328672" y="1291458"/>
            <a:chExt cx="4102992" cy="1198417"/>
          </a:xfrm>
        </p:grpSpPr>
        <p:sp>
          <p:nvSpPr>
            <p:cNvPr id="144" name="Google Shape;144;p36"/>
            <p:cNvSpPr/>
            <p:nvPr/>
          </p:nvSpPr>
          <p:spPr>
            <a:xfrm>
              <a:off x="2527089" y="1291458"/>
              <a:ext cx="2904575" cy="119840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45" name="Google Shape;145;p36"/>
            <p:cNvSpPr/>
            <p:nvPr/>
          </p:nvSpPr>
          <p:spPr>
            <a:xfrm>
              <a:off x="1328672" y="1291458"/>
              <a:ext cx="1198417" cy="11984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
        <p:nvSpPr>
          <p:cNvPr id="146" name="Google Shape;146;p36"/>
          <p:cNvSpPr txBox="1">
            <a:spLocks noGrp="1"/>
          </p:cNvSpPr>
          <p:nvPr>
            <p:ph type="body" idx="19"/>
          </p:nvPr>
        </p:nvSpPr>
        <p:spPr>
          <a:xfrm>
            <a:off x="6959494" y="3199025"/>
            <a:ext cx="800100" cy="823914"/>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7" name="Google Shape;147;p36"/>
          <p:cNvSpPr txBox="1">
            <a:spLocks noGrp="1"/>
          </p:cNvSpPr>
          <p:nvPr>
            <p:ph type="body" idx="20"/>
          </p:nvPr>
        </p:nvSpPr>
        <p:spPr>
          <a:xfrm>
            <a:off x="8151851" y="3199026"/>
            <a:ext cx="2521097" cy="823913"/>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grpSp>
        <p:nvGrpSpPr>
          <p:cNvPr id="148" name="Google Shape;148;p36"/>
          <p:cNvGrpSpPr/>
          <p:nvPr/>
        </p:nvGrpSpPr>
        <p:grpSpPr>
          <a:xfrm>
            <a:off x="6760336" y="4739038"/>
            <a:ext cx="4102992" cy="1198417"/>
            <a:chOff x="1328672" y="1291458"/>
            <a:chExt cx="4102992" cy="1198417"/>
          </a:xfrm>
        </p:grpSpPr>
        <p:sp>
          <p:nvSpPr>
            <p:cNvPr id="149" name="Google Shape;149;p36"/>
            <p:cNvSpPr/>
            <p:nvPr/>
          </p:nvSpPr>
          <p:spPr>
            <a:xfrm>
              <a:off x="2527089" y="1291458"/>
              <a:ext cx="2904575" cy="119840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50" name="Google Shape;150;p36"/>
            <p:cNvSpPr/>
            <p:nvPr/>
          </p:nvSpPr>
          <p:spPr>
            <a:xfrm>
              <a:off x="1328672" y="1291458"/>
              <a:ext cx="1198417" cy="11984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grpSp>
      <p:sp>
        <p:nvSpPr>
          <p:cNvPr id="151" name="Google Shape;151;p36"/>
          <p:cNvSpPr txBox="1">
            <a:spLocks noGrp="1"/>
          </p:cNvSpPr>
          <p:nvPr>
            <p:ph type="body" idx="21"/>
          </p:nvPr>
        </p:nvSpPr>
        <p:spPr>
          <a:xfrm>
            <a:off x="6959494" y="4926282"/>
            <a:ext cx="800100" cy="823914"/>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2" name="Google Shape;152;p36"/>
          <p:cNvSpPr txBox="1">
            <a:spLocks noGrp="1"/>
          </p:cNvSpPr>
          <p:nvPr>
            <p:ph type="body" idx="22"/>
          </p:nvPr>
        </p:nvSpPr>
        <p:spPr>
          <a:xfrm>
            <a:off x="8151851" y="4926283"/>
            <a:ext cx="2521097" cy="823913"/>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0"/>
              </a:spcBef>
              <a:spcAft>
                <a:spcPts val="0"/>
              </a:spcAft>
              <a:buClr>
                <a:schemeClr val="lt1"/>
              </a:buClr>
              <a:buSzPts val="1600"/>
              <a:buFont typeface="Arial"/>
              <a:buNone/>
              <a:defRPr sz="16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3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5" name="Google Shape;155;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6" name="Google Shape;156;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7" name="Google Shape;157;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8"/>
        <p:cNvGrpSpPr/>
        <p:nvPr/>
      </p:nvGrpSpPr>
      <p:grpSpPr>
        <a:xfrm>
          <a:off x="0" y="0"/>
          <a:ext cx="0" cy="0"/>
          <a:chOff x="0" y="0"/>
          <a:chExt cx="0" cy="0"/>
        </a:xfrm>
      </p:grpSpPr>
      <p:sp>
        <p:nvSpPr>
          <p:cNvPr id="159" name="Google Shape;15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0" name="Google Shape;160;p38"/>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61" name="Google Shape;16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9pPr>
          </a:lstStyle>
          <a:p>
            <a:endParaRPr/>
          </a:p>
        </p:txBody>
      </p:sp>
      <p:sp>
        <p:nvSpPr>
          <p:cNvPr id="162" name="Google Shape;162;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3" name="Google Shape;163;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64" name="Google Shape;164;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7" name="Google Shape;167;p39"/>
          <p:cNvSpPr>
            <a:spLocks noGrp="1"/>
          </p:cNvSpPr>
          <p:nvPr>
            <p:ph type="pic" idx="2"/>
          </p:nvPr>
        </p:nvSpPr>
        <p:spPr>
          <a:xfrm>
            <a:off x="5183188" y="987427"/>
            <a:ext cx="6172200" cy="4873625"/>
          </a:xfrm>
          <a:prstGeom prst="rect">
            <a:avLst/>
          </a:prstGeom>
          <a:noFill/>
          <a:ln>
            <a:noFill/>
          </a:ln>
        </p:spPr>
      </p:sp>
      <p:sp>
        <p:nvSpPr>
          <p:cNvPr id="168" name="Google Shape;16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Times New Roman"/>
                <a:ea typeface="Times New Roman"/>
                <a:cs typeface="Times New Roman"/>
                <a:sym typeface="Times New Roman"/>
              </a:defRPr>
            </a:lvl9pPr>
          </a:lstStyle>
          <a:p>
            <a:endParaRPr/>
          </a:p>
        </p:txBody>
      </p:sp>
      <p:sp>
        <p:nvSpPr>
          <p:cNvPr id="169" name="Google Shape;169;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0" name="Google Shape;170;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1" name="Google Shape;171;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2"/>
        <p:cNvGrpSpPr/>
        <p:nvPr/>
      </p:nvGrpSpPr>
      <p:grpSpPr>
        <a:xfrm>
          <a:off x="0" y="0"/>
          <a:ext cx="0" cy="0"/>
          <a:chOff x="0" y="0"/>
          <a:chExt cx="0" cy="0"/>
        </a:xfrm>
      </p:grpSpPr>
      <p:sp>
        <p:nvSpPr>
          <p:cNvPr id="173" name="Google Shape;173;p4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4" name="Google Shape;17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5" name="Google Shape;175;p4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6" name="Google Shape;176;p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77" name="Google Shape;177;p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41"/>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0" name="Google Shape;180;p41"/>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81" name="Google Shape;181;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82" name="Google Shape;182;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888888"/>
              </a:buClr>
              <a:buSzPts val="1400"/>
              <a:buFont typeface="Times New Roman"/>
              <a:buNone/>
              <a:defRPr sz="1200">
                <a:solidFill>
                  <a:srgbClr val="888888"/>
                </a:solidFill>
                <a:latin typeface="Times New Roman"/>
                <a:ea typeface="Times New Roman"/>
                <a:cs typeface="Times New Roman"/>
                <a:sym typeface="Times New Roman"/>
              </a:defRPr>
            </a:lvl1pPr>
            <a:lvl2pPr marR="0" lvl="1"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83" name="Google Shape;183;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84"/>
        <p:cNvGrpSpPr/>
        <p:nvPr/>
      </p:nvGrpSpPr>
      <p:grpSpPr>
        <a:xfrm>
          <a:off x="0" y="0"/>
          <a:ext cx="0" cy="0"/>
          <a:chOff x="0" y="0"/>
          <a:chExt cx="0" cy="0"/>
        </a:xfrm>
      </p:grpSpPr>
      <p:sp>
        <p:nvSpPr>
          <p:cNvPr id="185" name="Google Shape;185;p76"/>
          <p:cNvSpPr/>
          <p:nvPr/>
        </p:nvSpPr>
        <p:spPr>
          <a:xfrm>
            <a:off x="-1" y="0"/>
            <a:ext cx="12192000" cy="720091"/>
          </a:xfrm>
          <a:custGeom>
            <a:avLst/>
            <a:gdLst/>
            <a:ahLst/>
            <a:cxnLst/>
            <a:rect l="l" t="t" r="r" b="b"/>
            <a:pathLst>
              <a:path w="9144000" h="720090" extrusionOk="0">
                <a:moveTo>
                  <a:pt x="0" y="719696"/>
                </a:moveTo>
                <a:lnTo>
                  <a:pt x="9144000" y="719696"/>
                </a:lnTo>
                <a:lnTo>
                  <a:pt x="9144000" y="0"/>
                </a:lnTo>
                <a:lnTo>
                  <a:pt x="0" y="0"/>
                </a:lnTo>
                <a:lnTo>
                  <a:pt x="0" y="719696"/>
                </a:lnTo>
                <a:close/>
              </a:path>
            </a:pathLst>
          </a:custGeom>
          <a:solidFill>
            <a:srgbClr val="021E3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67"/>
              <a:buFont typeface="Arial"/>
              <a:buNone/>
            </a:pPr>
            <a:endParaRPr sz="1867" b="0" i="0" u="none" strike="noStrike" cap="none">
              <a:solidFill>
                <a:schemeClr val="dk1"/>
              </a:solidFill>
              <a:latin typeface="Times New Roman"/>
              <a:ea typeface="Times New Roman"/>
              <a:cs typeface="Times New Roman"/>
              <a:sym typeface="Times New Roman"/>
            </a:endParaRPr>
          </a:p>
        </p:txBody>
      </p:sp>
      <p:grpSp>
        <p:nvGrpSpPr>
          <p:cNvPr id="186" name="Google Shape;186;p76"/>
          <p:cNvGrpSpPr/>
          <p:nvPr/>
        </p:nvGrpSpPr>
        <p:grpSpPr>
          <a:xfrm>
            <a:off x="2185805" y="6357837"/>
            <a:ext cx="7820300" cy="337800"/>
            <a:chOff x="2185804" y="6357838"/>
            <a:chExt cx="7820300" cy="337800"/>
          </a:xfrm>
        </p:grpSpPr>
        <p:sp>
          <p:nvSpPr>
            <p:cNvPr id="187" name="Google Shape;187;p76"/>
            <p:cNvSpPr/>
            <p:nvPr/>
          </p:nvSpPr>
          <p:spPr>
            <a:xfrm>
              <a:off x="2185804" y="6357838"/>
              <a:ext cx="1699500" cy="337800"/>
            </a:xfrm>
            <a:prstGeom prst="homePlate">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188" name="Google Shape;188;p76"/>
            <p:cNvSpPr/>
            <p:nvPr/>
          </p:nvSpPr>
          <p:spPr>
            <a:xfrm>
              <a:off x="3716431" y="6357838"/>
              <a:ext cx="1699500" cy="337800"/>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189" name="Google Shape;189;p76"/>
            <p:cNvSpPr/>
            <p:nvPr/>
          </p:nvSpPr>
          <p:spPr>
            <a:xfrm>
              <a:off x="5247058" y="6357838"/>
              <a:ext cx="1699500" cy="337800"/>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190" name="Google Shape;190;p76"/>
            <p:cNvSpPr/>
            <p:nvPr/>
          </p:nvSpPr>
          <p:spPr>
            <a:xfrm>
              <a:off x="6777685" y="6357838"/>
              <a:ext cx="1699500" cy="337800"/>
            </a:xfrm>
            <a:prstGeom prst="chevron">
              <a:avLst>
                <a:gd name="adj" fmla="val 50000"/>
              </a:avLst>
            </a:prstGeom>
            <a:solidFill>
              <a:srgbClr val="021E3E"/>
            </a:solidFill>
            <a:ln w="12700"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sp>
          <p:nvSpPr>
            <p:cNvPr id="191" name="Google Shape;191;p76"/>
            <p:cNvSpPr/>
            <p:nvPr/>
          </p:nvSpPr>
          <p:spPr>
            <a:xfrm>
              <a:off x="8306604" y="6357838"/>
              <a:ext cx="1699500" cy="337800"/>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imes New Roman"/>
                <a:ea typeface="Times New Roman"/>
                <a:cs typeface="Times New Roman"/>
                <a:sym typeface="Times New Roman"/>
              </a:endParaRPr>
            </a:p>
          </p:txBody>
        </p:sp>
      </p:grpSp>
      <p:sp>
        <p:nvSpPr>
          <p:cNvPr id="192" name="Google Shape;192;p76"/>
          <p:cNvSpPr txBox="1">
            <a:spLocks noGrp="1"/>
          </p:cNvSpPr>
          <p:nvPr>
            <p:ph type="body" idx="1"/>
          </p:nvPr>
        </p:nvSpPr>
        <p:spPr>
          <a:xfrm>
            <a:off x="3968367" y="6411799"/>
            <a:ext cx="1108400" cy="2460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1067"/>
              </a:spcBef>
              <a:spcAft>
                <a:spcPts val="0"/>
              </a:spcAft>
              <a:buClr>
                <a:schemeClr val="dk1"/>
              </a:buClr>
              <a:buSzPts val="900"/>
              <a:buNone/>
              <a:defRPr sz="1200">
                <a:solidFill>
                  <a:schemeClr val="dk1"/>
                </a:solidFill>
                <a:latin typeface="Times New Roman"/>
                <a:ea typeface="Times New Roman"/>
                <a:cs typeface="Times New Roman"/>
                <a:sym typeface="Times New Roman"/>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193" name="Google Shape;193;p76"/>
          <p:cNvSpPr txBox="1">
            <a:spLocks noGrp="1"/>
          </p:cNvSpPr>
          <p:nvPr>
            <p:ph type="body" idx="2"/>
          </p:nvPr>
        </p:nvSpPr>
        <p:spPr>
          <a:xfrm>
            <a:off x="5514133" y="6411799"/>
            <a:ext cx="1108400" cy="2460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1067"/>
              </a:spcBef>
              <a:spcAft>
                <a:spcPts val="0"/>
              </a:spcAft>
              <a:buClr>
                <a:schemeClr val="dk1"/>
              </a:buClr>
              <a:buSzPts val="900"/>
              <a:buNone/>
              <a:defRPr sz="1200">
                <a:solidFill>
                  <a:schemeClr val="dk1"/>
                </a:solidFill>
                <a:latin typeface="Times New Roman"/>
                <a:ea typeface="Times New Roman"/>
                <a:cs typeface="Times New Roman"/>
                <a:sym typeface="Times New Roman"/>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194" name="Google Shape;194;p76"/>
          <p:cNvSpPr txBox="1">
            <a:spLocks noGrp="1"/>
          </p:cNvSpPr>
          <p:nvPr>
            <p:ph type="body" idx="3"/>
          </p:nvPr>
        </p:nvSpPr>
        <p:spPr>
          <a:xfrm>
            <a:off x="7059901" y="6411799"/>
            <a:ext cx="1108400" cy="2460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1067"/>
              </a:spcBef>
              <a:spcAft>
                <a:spcPts val="0"/>
              </a:spcAft>
              <a:buClr>
                <a:schemeClr val="lt1"/>
              </a:buClr>
              <a:buSzPts val="900"/>
              <a:buNone/>
              <a:defRPr sz="1200">
                <a:solidFill>
                  <a:schemeClr val="lt1"/>
                </a:solidFill>
                <a:latin typeface="Times New Roman"/>
                <a:ea typeface="Times New Roman"/>
                <a:cs typeface="Times New Roman"/>
                <a:sym typeface="Times New Roman"/>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195" name="Google Shape;195;p76"/>
          <p:cNvSpPr txBox="1">
            <a:spLocks noGrp="1"/>
          </p:cNvSpPr>
          <p:nvPr>
            <p:ph type="body" idx="4"/>
          </p:nvPr>
        </p:nvSpPr>
        <p:spPr>
          <a:xfrm>
            <a:off x="8605667" y="6411799"/>
            <a:ext cx="1108400" cy="2460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1067"/>
              </a:spcBef>
              <a:spcAft>
                <a:spcPts val="0"/>
              </a:spcAft>
              <a:buClr>
                <a:schemeClr val="dk1"/>
              </a:buClr>
              <a:buSzPts val="900"/>
              <a:buNone/>
              <a:defRPr sz="1200">
                <a:latin typeface="Times New Roman"/>
                <a:ea typeface="Times New Roman"/>
                <a:cs typeface="Times New Roman"/>
                <a:sym typeface="Times New Roman"/>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196" name="Google Shape;196;p76"/>
          <p:cNvSpPr txBox="1">
            <a:spLocks noGrp="1"/>
          </p:cNvSpPr>
          <p:nvPr>
            <p:ph type="body" idx="5"/>
          </p:nvPr>
        </p:nvSpPr>
        <p:spPr>
          <a:xfrm>
            <a:off x="2422600" y="6411799"/>
            <a:ext cx="1108400" cy="246000"/>
          </a:xfrm>
          <a:prstGeom prst="rect">
            <a:avLst/>
          </a:prstGeom>
          <a:noFill/>
          <a:ln>
            <a:noFill/>
          </a:ln>
        </p:spPr>
        <p:txBody>
          <a:bodyPr spcFirstLastPara="1" wrap="square" lIns="68575" tIns="34275" rIns="68575" bIns="34275" anchor="ctr" anchorCtr="0">
            <a:noAutofit/>
          </a:bodyPr>
          <a:lstStyle>
            <a:lvl1pPr marL="457200" lvl="0" indent="-228600" algn="ctr">
              <a:lnSpc>
                <a:spcPct val="90000"/>
              </a:lnSpc>
              <a:spcBef>
                <a:spcPts val="1067"/>
              </a:spcBef>
              <a:spcAft>
                <a:spcPts val="0"/>
              </a:spcAft>
              <a:buClr>
                <a:schemeClr val="dk1"/>
              </a:buClr>
              <a:buSzPts val="900"/>
              <a:buNone/>
              <a:defRPr sz="1200">
                <a:solidFill>
                  <a:schemeClr val="dk1"/>
                </a:solidFill>
                <a:latin typeface="Times New Roman"/>
                <a:ea typeface="Times New Roman"/>
                <a:cs typeface="Times New Roman"/>
                <a:sym typeface="Times New Roman"/>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cxnSp>
        <p:nvCxnSpPr>
          <p:cNvPr id="197" name="Google Shape;197;p76"/>
          <p:cNvCxnSpPr/>
          <p:nvPr/>
        </p:nvCxnSpPr>
        <p:spPr>
          <a:xfrm>
            <a:off x="0" y="6147652"/>
            <a:ext cx="12192000" cy="0"/>
          </a:xfrm>
          <a:prstGeom prst="straightConnector1">
            <a:avLst/>
          </a:prstGeom>
          <a:noFill/>
          <a:ln w="12700" cap="flat" cmpd="sng">
            <a:solidFill>
              <a:srgbClr val="021E3E"/>
            </a:solidFill>
            <a:prstDash val="solid"/>
            <a:miter lim="800000"/>
            <a:headEnd type="none" w="sm" len="sm"/>
            <a:tailEnd type="none" w="sm" len="sm"/>
          </a:ln>
        </p:spPr>
      </p:cxnSp>
      <p:pic>
        <p:nvPicPr>
          <p:cNvPr id="198" name="Google Shape;198;p76" descr="A picture containing device&#10;&#10;Description generated with high confidence"/>
          <p:cNvPicPr preferRelativeResize="0"/>
          <p:nvPr/>
        </p:nvPicPr>
        <p:blipFill rotWithShape="1">
          <a:blip r:embed="rId2">
            <a:alphaModFix/>
          </a:blip>
          <a:srcRect/>
          <a:stretch/>
        </p:blipFill>
        <p:spPr>
          <a:xfrm>
            <a:off x="167481" y="6275436"/>
            <a:ext cx="511564" cy="529619"/>
          </a:xfrm>
          <a:prstGeom prst="rect">
            <a:avLst/>
          </a:prstGeom>
          <a:noFill/>
          <a:ln>
            <a:noFill/>
          </a:ln>
        </p:spPr>
      </p:pic>
      <p:sp>
        <p:nvSpPr>
          <p:cNvPr id="199" name="Google Shape;199;p76"/>
          <p:cNvSpPr txBox="1">
            <a:spLocks noGrp="1"/>
          </p:cNvSpPr>
          <p:nvPr>
            <p:ph type="body" idx="6"/>
          </p:nvPr>
        </p:nvSpPr>
        <p:spPr>
          <a:xfrm>
            <a:off x="11512456" y="6261627"/>
            <a:ext cx="512000" cy="53040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lvl1pPr marL="457200" lvl="0" indent="-228600" algn="ctr">
              <a:lnSpc>
                <a:spcPct val="90000"/>
              </a:lnSpc>
              <a:spcBef>
                <a:spcPts val="1067"/>
              </a:spcBef>
              <a:spcAft>
                <a:spcPts val="0"/>
              </a:spcAft>
              <a:buClr>
                <a:schemeClr val="dk1"/>
              </a:buClr>
              <a:buSzPts val="1400"/>
              <a:buNone/>
              <a:defRPr sz="1867">
                <a:latin typeface="Times New Roman"/>
                <a:ea typeface="Times New Roman"/>
                <a:cs typeface="Times New Roman"/>
                <a:sym typeface="Times New Roman"/>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200" name="Google Shape;200;p76"/>
          <p:cNvSpPr txBox="1">
            <a:spLocks noGrp="1"/>
          </p:cNvSpPr>
          <p:nvPr>
            <p:ph type="body" idx="7"/>
          </p:nvPr>
        </p:nvSpPr>
        <p:spPr>
          <a:xfrm>
            <a:off x="236537" y="323331"/>
            <a:ext cx="8583200" cy="4428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1067"/>
              </a:spcBef>
              <a:spcAft>
                <a:spcPts val="0"/>
              </a:spcAft>
              <a:buClr>
                <a:schemeClr val="lt1"/>
              </a:buClr>
              <a:buSzPts val="1800"/>
              <a:buNone/>
              <a:defRPr sz="2400">
                <a:solidFill>
                  <a:schemeClr val="lt1"/>
                </a:solidFill>
                <a:latin typeface="Times New Roman"/>
                <a:ea typeface="Times New Roman"/>
                <a:cs typeface="Times New Roman"/>
                <a:sym typeface="Times New Roman"/>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201" name="Google Shape;201;p76"/>
          <p:cNvSpPr txBox="1">
            <a:spLocks noGrp="1"/>
          </p:cNvSpPr>
          <p:nvPr>
            <p:ph type="body" idx="8"/>
          </p:nvPr>
        </p:nvSpPr>
        <p:spPr>
          <a:xfrm>
            <a:off x="236537" y="784009"/>
            <a:ext cx="11483200" cy="259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1067"/>
              </a:spcBef>
              <a:spcAft>
                <a:spcPts val="0"/>
              </a:spcAft>
              <a:buClr>
                <a:schemeClr val="dk1"/>
              </a:buClr>
              <a:buSzPts val="1400"/>
              <a:buNone/>
              <a:defRPr sz="1867" i="1">
                <a:solidFill>
                  <a:schemeClr val="dk1"/>
                </a:solidFill>
                <a:latin typeface="Times New Roman"/>
                <a:ea typeface="Times New Roman"/>
                <a:cs typeface="Times New Roman"/>
                <a:sym typeface="Times New Roman"/>
              </a:defRPr>
            </a:lvl1pPr>
            <a:lvl2pPr marL="914400" lvl="1" indent="-317500" algn="l">
              <a:lnSpc>
                <a:spcPct val="90000"/>
              </a:lnSpc>
              <a:spcBef>
                <a:spcPts val="533"/>
              </a:spcBef>
              <a:spcAft>
                <a:spcPts val="0"/>
              </a:spcAft>
              <a:buClr>
                <a:schemeClr val="dk1"/>
              </a:buClr>
              <a:buSzPts val="1400"/>
              <a:buChar char="•"/>
              <a:defRPr/>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2"/>
        <p:cNvGrpSpPr/>
        <p:nvPr/>
      </p:nvGrpSpPr>
      <p:grpSpPr>
        <a:xfrm>
          <a:off x="0" y="0"/>
          <a:ext cx="0" cy="0"/>
          <a:chOff x="0" y="0"/>
          <a:chExt cx="0" cy="0"/>
        </a:xfrm>
      </p:grpSpPr>
      <p:sp>
        <p:nvSpPr>
          <p:cNvPr id="203" name="Google Shape;203;p7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4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7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205" name="Google Shape;205;p7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7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7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sp>
        <p:nvSpPr>
          <p:cNvPr id="20" name="Google Shape;20;p29"/>
          <p:cNvSpPr/>
          <p:nvPr/>
        </p:nvSpPr>
        <p:spPr>
          <a:xfrm>
            <a:off x="-1" y="0"/>
            <a:ext cx="12191999" cy="720090"/>
          </a:xfrm>
          <a:custGeom>
            <a:avLst/>
            <a:gdLst/>
            <a:ahLst/>
            <a:cxnLst/>
            <a:rect l="l" t="t" r="r" b="b"/>
            <a:pathLst>
              <a:path w="9144000" h="720090" extrusionOk="0">
                <a:moveTo>
                  <a:pt x="0" y="719696"/>
                </a:moveTo>
                <a:lnTo>
                  <a:pt x="9144000" y="719696"/>
                </a:lnTo>
                <a:lnTo>
                  <a:pt x="9144000" y="0"/>
                </a:lnTo>
                <a:lnTo>
                  <a:pt x="0" y="0"/>
                </a:lnTo>
                <a:lnTo>
                  <a:pt x="0" y="719696"/>
                </a:lnTo>
                <a:close/>
              </a:path>
            </a:pathLst>
          </a:custGeom>
          <a:solidFill>
            <a:srgbClr val="021E3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1" name="Google Shape;21;p29"/>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4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pic>
        <p:nvPicPr>
          <p:cNvPr id="22" name="Google Shape;22;p29" descr="A picture containing device&#10;&#10;Description generated with high confidence"/>
          <p:cNvPicPr preferRelativeResize="0"/>
          <p:nvPr/>
        </p:nvPicPr>
        <p:blipFill rotWithShape="1">
          <a:blip r:embed="rId2">
            <a:alphaModFix/>
          </a:blip>
          <a:srcRect/>
          <a:stretch/>
        </p:blipFill>
        <p:spPr>
          <a:xfrm>
            <a:off x="167480" y="6268164"/>
            <a:ext cx="512064" cy="530352"/>
          </a:xfrm>
          <a:prstGeom prst="rect">
            <a:avLst/>
          </a:prstGeom>
          <a:noFill/>
          <a:ln>
            <a:noFill/>
          </a:ln>
        </p:spPr>
      </p:pic>
      <p:sp>
        <p:nvSpPr>
          <p:cNvPr id="23" name="Google Shape;23;p29"/>
          <p:cNvSpPr txBox="1">
            <a:spLocks noGrp="1"/>
          </p:cNvSpPr>
          <p:nvPr>
            <p:ph type="body" idx="2"/>
          </p:nvPr>
        </p:nvSpPr>
        <p:spPr>
          <a:xfrm>
            <a:off x="11512456" y="6268164"/>
            <a:ext cx="512064" cy="530352"/>
          </a:xfrm>
          <a:prstGeom prst="rect">
            <a:avLst/>
          </a:prstGeom>
          <a:noFill/>
          <a:ln w="9525" cap="flat" cmpd="sng">
            <a:solidFill>
              <a:srgbClr val="021E3E"/>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4" name="Google Shape;24;p29"/>
          <p:cNvSpPr txBox="1">
            <a:spLocks noGrp="1"/>
          </p:cNvSpPr>
          <p:nvPr>
            <p:ph type="body" idx="3"/>
          </p:nvPr>
        </p:nvSpPr>
        <p:spPr>
          <a:xfrm>
            <a:off x="236538" y="784009"/>
            <a:ext cx="11483514" cy="25940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1"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28"/>
          <p:cNvSpPr/>
          <p:nvPr/>
        </p:nvSpPr>
        <p:spPr>
          <a:xfrm>
            <a:off x="-1" y="0"/>
            <a:ext cx="12191999" cy="720090"/>
          </a:xfrm>
          <a:custGeom>
            <a:avLst/>
            <a:gdLst/>
            <a:ahLst/>
            <a:cxnLst/>
            <a:rect l="l" t="t" r="r" b="b"/>
            <a:pathLst>
              <a:path w="9144000" h="720090" extrusionOk="0">
                <a:moveTo>
                  <a:pt x="0" y="719696"/>
                </a:moveTo>
                <a:lnTo>
                  <a:pt x="9144000" y="719696"/>
                </a:lnTo>
                <a:lnTo>
                  <a:pt x="9144000" y="0"/>
                </a:lnTo>
                <a:lnTo>
                  <a:pt x="0" y="0"/>
                </a:lnTo>
                <a:lnTo>
                  <a:pt x="0" y="719696"/>
                </a:lnTo>
                <a:close/>
              </a:path>
            </a:pathLst>
          </a:custGeom>
          <a:solidFill>
            <a:srgbClr val="021E3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7" name="Google Shape;27;p28"/>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4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8" name="Google Shape;28;p28"/>
          <p:cNvSpPr txBox="1">
            <a:spLocks noGrp="1"/>
          </p:cNvSpPr>
          <p:nvPr>
            <p:ph type="body" idx="2"/>
          </p:nvPr>
        </p:nvSpPr>
        <p:spPr>
          <a:xfrm>
            <a:off x="236538" y="784009"/>
            <a:ext cx="11483514" cy="25940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1"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cxnSp>
        <p:nvCxnSpPr>
          <p:cNvPr id="29" name="Google Shape;29;p28"/>
          <p:cNvCxnSpPr/>
          <p:nvPr/>
        </p:nvCxnSpPr>
        <p:spPr>
          <a:xfrm>
            <a:off x="0" y="6147652"/>
            <a:ext cx="12192000" cy="0"/>
          </a:xfrm>
          <a:prstGeom prst="straightConnector1">
            <a:avLst/>
          </a:prstGeom>
          <a:noFill/>
          <a:ln w="12700" cap="flat" cmpd="sng">
            <a:solidFill>
              <a:srgbClr val="021E3E"/>
            </a:solidFill>
            <a:prstDash val="solid"/>
            <a:miter lim="800000"/>
            <a:headEnd type="none" w="sm" len="sm"/>
            <a:tailEnd type="none" w="sm" len="sm"/>
          </a:ln>
        </p:spPr>
      </p:cxnSp>
      <p:pic>
        <p:nvPicPr>
          <p:cNvPr id="30" name="Google Shape;30;p28" descr="A picture containing device&#10;&#10;Description generated with high confidence"/>
          <p:cNvPicPr preferRelativeResize="0"/>
          <p:nvPr/>
        </p:nvPicPr>
        <p:blipFill rotWithShape="1">
          <a:blip r:embed="rId2">
            <a:alphaModFix/>
          </a:blip>
          <a:srcRect/>
          <a:stretch/>
        </p:blipFill>
        <p:spPr>
          <a:xfrm>
            <a:off x="167480" y="6268164"/>
            <a:ext cx="512064" cy="530352"/>
          </a:xfrm>
          <a:prstGeom prst="rect">
            <a:avLst/>
          </a:prstGeom>
          <a:noFill/>
          <a:ln>
            <a:noFill/>
          </a:ln>
        </p:spPr>
      </p:pic>
      <p:grpSp>
        <p:nvGrpSpPr>
          <p:cNvPr id="31" name="Google Shape;31;p28"/>
          <p:cNvGrpSpPr/>
          <p:nvPr/>
        </p:nvGrpSpPr>
        <p:grpSpPr>
          <a:xfrm>
            <a:off x="2185804" y="6357838"/>
            <a:ext cx="7820392" cy="337931"/>
            <a:chOff x="2185804" y="6357838"/>
            <a:chExt cx="7820392" cy="337931"/>
          </a:xfrm>
        </p:grpSpPr>
        <p:sp>
          <p:nvSpPr>
            <p:cNvPr id="32" name="Google Shape;32;p28"/>
            <p:cNvSpPr/>
            <p:nvPr/>
          </p:nvSpPr>
          <p:spPr>
            <a:xfrm>
              <a:off x="2185804" y="6357838"/>
              <a:ext cx="1699592" cy="337931"/>
            </a:xfrm>
            <a:prstGeom prst="homePlate">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Our Mission</a:t>
              </a:r>
              <a:endParaRPr sz="1200" b="0" i="0" u="none" strike="noStrike" cap="none">
                <a:solidFill>
                  <a:schemeClr val="lt1"/>
                </a:solidFill>
                <a:latin typeface="Times New Roman"/>
                <a:ea typeface="Times New Roman"/>
                <a:cs typeface="Times New Roman"/>
                <a:sym typeface="Times New Roman"/>
              </a:endParaRPr>
            </a:p>
          </p:txBody>
        </p:sp>
        <p:sp>
          <p:nvSpPr>
            <p:cNvPr id="33" name="Google Shape;33;p28"/>
            <p:cNvSpPr/>
            <p:nvPr/>
          </p:nvSpPr>
          <p:spPr>
            <a:xfrm>
              <a:off x="3716431"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200" b="0" i="0" u="none" strike="noStrike" cap="none">
                <a:solidFill>
                  <a:schemeClr val="dk1"/>
                </a:solidFill>
                <a:latin typeface="Times New Roman"/>
                <a:ea typeface="Times New Roman"/>
                <a:cs typeface="Times New Roman"/>
                <a:sym typeface="Times New Roman"/>
              </a:endParaRPr>
            </a:p>
          </p:txBody>
        </p:sp>
        <p:sp>
          <p:nvSpPr>
            <p:cNvPr id="34" name="Google Shape;34;p28"/>
            <p:cNvSpPr/>
            <p:nvPr/>
          </p:nvSpPr>
          <p:spPr>
            <a:xfrm>
              <a:off x="5247058"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200" b="0" i="0" u="none" strike="noStrike" cap="none">
                <a:solidFill>
                  <a:schemeClr val="dk1"/>
                </a:solidFill>
                <a:latin typeface="Times New Roman"/>
                <a:ea typeface="Times New Roman"/>
                <a:cs typeface="Times New Roman"/>
                <a:sym typeface="Times New Roman"/>
              </a:endParaRPr>
            </a:p>
          </p:txBody>
        </p:sp>
        <p:sp>
          <p:nvSpPr>
            <p:cNvPr id="35" name="Google Shape;35;p28"/>
            <p:cNvSpPr/>
            <p:nvPr/>
          </p:nvSpPr>
          <p:spPr>
            <a:xfrm>
              <a:off x="6777685"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Practice Case</a:t>
              </a:r>
              <a:endParaRPr sz="1200" b="0" i="0" u="none" strike="noStrike" cap="none">
                <a:solidFill>
                  <a:schemeClr val="dk1"/>
                </a:solidFill>
                <a:latin typeface="Times New Roman"/>
                <a:ea typeface="Times New Roman"/>
                <a:cs typeface="Times New Roman"/>
                <a:sym typeface="Times New Roman"/>
              </a:endParaRPr>
            </a:p>
          </p:txBody>
        </p:sp>
        <p:sp>
          <p:nvSpPr>
            <p:cNvPr id="36" name="Google Shape;36;p28"/>
            <p:cNvSpPr/>
            <p:nvPr/>
          </p:nvSpPr>
          <p:spPr>
            <a:xfrm>
              <a:off x="8306604"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a:t>
              </a:r>
              <a:endParaRPr sz="1200" b="0" i="0" u="none" strike="noStrike" cap="none">
                <a:solidFill>
                  <a:schemeClr val="dk1"/>
                </a:solidFill>
                <a:latin typeface="Times New Roman"/>
                <a:ea typeface="Times New Roman"/>
                <a:cs typeface="Times New Roman"/>
                <a:sym typeface="Times New Roman"/>
              </a:endParaRPr>
            </a:p>
          </p:txBody>
        </p:sp>
      </p:grpSp>
      <p:sp>
        <p:nvSpPr>
          <p:cNvPr id="37" name="Google Shape;37;p28"/>
          <p:cNvSpPr/>
          <p:nvPr/>
        </p:nvSpPr>
        <p:spPr>
          <a:xfrm>
            <a:off x="11512457" y="6261629"/>
            <a:ext cx="512064" cy="5303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8"/>
        <p:cNvGrpSpPr/>
        <p:nvPr/>
      </p:nvGrpSpPr>
      <p:grpSpPr>
        <a:xfrm>
          <a:off x="0" y="0"/>
          <a:ext cx="0" cy="0"/>
          <a:chOff x="0" y="0"/>
          <a:chExt cx="0" cy="0"/>
        </a:xfrm>
      </p:grpSpPr>
      <p:sp>
        <p:nvSpPr>
          <p:cNvPr id="39" name="Google Shape;39;p31"/>
          <p:cNvSpPr/>
          <p:nvPr/>
        </p:nvSpPr>
        <p:spPr>
          <a:xfrm>
            <a:off x="-1" y="0"/>
            <a:ext cx="12191999" cy="720090"/>
          </a:xfrm>
          <a:custGeom>
            <a:avLst/>
            <a:gdLst/>
            <a:ahLst/>
            <a:cxnLst/>
            <a:rect l="l" t="t" r="r" b="b"/>
            <a:pathLst>
              <a:path w="9144000" h="720090" extrusionOk="0">
                <a:moveTo>
                  <a:pt x="0" y="719696"/>
                </a:moveTo>
                <a:lnTo>
                  <a:pt x="9144000" y="719696"/>
                </a:lnTo>
                <a:lnTo>
                  <a:pt x="9144000" y="0"/>
                </a:lnTo>
                <a:lnTo>
                  <a:pt x="0" y="0"/>
                </a:lnTo>
                <a:lnTo>
                  <a:pt x="0" y="719696"/>
                </a:lnTo>
                <a:close/>
              </a:path>
            </a:pathLst>
          </a:custGeom>
          <a:solidFill>
            <a:srgbClr val="021E3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grpSp>
        <p:nvGrpSpPr>
          <p:cNvPr id="40" name="Google Shape;40;p31"/>
          <p:cNvGrpSpPr/>
          <p:nvPr/>
        </p:nvGrpSpPr>
        <p:grpSpPr>
          <a:xfrm>
            <a:off x="2185804" y="6357838"/>
            <a:ext cx="7820392" cy="337931"/>
            <a:chOff x="2185804" y="6357838"/>
            <a:chExt cx="7820392" cy="337931"/>
          </a:xfrm>
        </p:grpSpPr>
        <p:sp>
          <p:nvSpPr>
            <p:cNvPr id="41" name="Google Shape;41;p31"/>
            <p:cNvSpPr/>
            <p:nvPr/>
          </p:nvSpPr>
          <p:spPr>
            <a:xfrm>
              <a:off x="2185804" y="6357838"/>
              <a:ext cx="1699592" cy="337931"/>
            </a:xfrm>
            <a:prstGeom prst="homePlate">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42" name="Google Shape;42;p31"/>
            <p:cNvSpPr/>
            <p:nvPr/>
          </p:nvSpPr>
          <p:spPr>
            <a:xfrm>
              <a:off x="3716431"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200" b="0" i="0" u="none" strike="noStrike" cap="none">
                <a:solidFill>
                  <a:schemeClr val="dk1"/>
                </a:solidFill>
                <a:latin typeface="Times New Roman"/>
                <a:ea typeface="Times New Roman"/>
                <a:cs typeface="Times New Roman"/>
                <a:sym typeface="Times New Roman"/>
              </a:endParaRPr>
            </a:p>
          </p:txBody>
        </p:sp>
        <p:sp>
          <p:nvSpPr>
            <p:cNvPr id="43" name="Google Shape;43;p31"/>
            <p:cNvSpPr/>
            <p:nvPr/>
          </p:nvSpPr>
          <p:spPr>
            <a:xfrm>
              <a:off x="5247058" y="6357838"/>
              <a:ext cx="1699592" cy="337931"/>
            </a:xfrm>
            <a:prstGeom prst="chevron">
              <a:avLst>
                <a:gd name="adj" fmla="val 50000"/>
              </a:avLst>
            </a:prstGeom>
            <a:solidFill>
              <a:srgbClr val="021E3E"/>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Our Members</a:t>
              </a:r>
              <a:endParaRPr sz="1200" b="0" i="0" u="none" strike="noStrike" cap="none">
                <a:solidFill>
                  <a:schemeClr val="lt1"/>
                </a:solidFill>
                <a:latin typeface="Times New Roman"/>
                <a:ea typeface="Times New Roman"/>
                <a:cs typeface="Times New Roman"/>
                <a:sym typeface="Times New Roman"/>
              </a:endParaRPr>
            </a:p>
          </p:txBody>
        </p:sp>
        <p:sp>
          <p:nvSpPr>
            <p:cNvPr id="44" name="Google Shape;44;p31"/>
            <p:cNvSpPr/>
            <p:nvPr/>
          </p:nvSpPr>
          <p:spPr>
            <a:xfrm>
              <a:off x="6777685"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Practice Case</a:t>
              </a:r>
              <a:endParaRPr sz="1200" b="0" i="0" u="none" strike="noStrike" cap="none">
                <a:solidFill>
                  <a:schemeClr val="dk1"/>
                </a:solidFill>
                <a:latin typeface="Times New Roman"/>
                <a:ea typeface="Times New Roman"/>
                <a:cs typeface="Times New Roman"/>
                <a:sym typeface="Times New Roman"/>
              </a:endParaRPr>
            </a:p>
          </p:txBody>
        </p:sp>
        <p:sp>
          <p:nvSpPr>
            <p:cNvPr id="45" name="Google Shape;45;p31"/>
            <p:cNvSpPr/>
            <p:nvPr/>
          </p:nvSpPr>
          <p:spPr>
            <a:xfrm>
              <a:off x="8306604"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a:t>
              </a:r>
              <a:endParaRPr sz="1200" b="0" i="0" u="none" strike="noStrike" cap="none">
                <a:solidFill>
                  <a:schemeClr val="dk1"/>
                </a:solidFill>
                <a:latin typeface="Times New Roman"/>
                <a:ea typeface="Times New Roman"/>
                <a:cs typeface="Times New Roman"/>
                <a:sym typeface="Times New Roman"/>
              </a:endParaRPr>
            </a:p>
          </p:txBody>
        </p:sp>
      </p:grpSp>
      <p:cxnSp>
        <p:nvCxnSpPr>
          <p:cNvPr id="46" name="Google Shape;46;p31"/>
          <p:cNvCxnSpPr/>
          <p:nvPr/>
        </p:nvCxnSpPr>
        <p:spPr>
          <a:xfrm>
            <a:off x="0" y="6147652"/>
            <a:ext cx="12192000" cy="0"/>
          </a:xfrm>
          <a:prstGeom prst="straightConnector1">
            <a:avLst/>
          </a:prstGeom>
          <a:noFill/>
          <a:ln w="12700" cap="flat" cmpd="sng">
            <a:solidFill>
              <a:srgbClr val="021E3E"/>
            </a:solidFill>
            <a:prstDash val="solid"/>
            <a:miter lim="800000"/>
            <a:headEnd type="none" w="sm" len="sm"/>
            <a:tailEnd type="none" w="sm" len="sm"/>
          </a:ln>
        </p:spPr>
      </p:cxnSp>
      <p:pic>
        <p:nvPicPr>
          <p:cNvPr id="47" name="Google Shape;47;p31" descr="A picture containing device&#10;&#10;Description generated with high confidence"/>
          <p:cNvPicPr preferRelativeResize="0"/>
          <p:nvPr/>
        </p:nvPicPr>
        <p:blipFill rotWithShape="1">
          <a:blip r:embed="rId2">
            <a:alphaModFix/>
          </a:blip>
          <a:srcRect/>
          <a:stretch/>
        </p:blipFill>
        <p:spPr>
          <a:xfrm>
            <a:off x="167480" y="6275436"/>
            <a:ext cx="511564" cy="529619"/>
          </a:xfrm>
          <a:prstGeom prst="rect">
            <a:avLst/>
          </a:prstGeom>
          <a:noFill/>
          <a:ln>
            <a:noFill/>
          </a:ln>
        </p:spPr>
      </p:pic>
      <p:sp>
        <p:nvSpPr>
          <p:cNvPr id="48" name="Google Shape;48;p31"/>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4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49" name="Google Shape;49;p31"/>
          <p:cNvSpPr txBox="1">
            <a:spLocks noGrp="1"/>
          </p:cNvSpPr>
          <p:nvPr>
            <p:ph type="body" idx="2"/>
          </p:nvPr>
        </p:nvSpPr>
        <p:spPr>
          <a:xfrm>
            <a:off x="236538" y="784009"/>
            <a:ext cx="11483514" cy="25940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1"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0" name="Google Shape;50;p31"/>
          <p:cNvSpPr/>
          <p:nvPr/>
        </p:nvSpPr>
        <p:spPr>
          <a:xfrm>
            <a:off x="11512457" y="6261629"/>
            <a:ext cx="512064" cy="5303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51"/>
        <p:cNvGrpSpPr/>
        <p:nvPr/>
      </p:nvGrpSpPr>
      <p:grpSpPr>
        <a:xfrm>
          <a:off x="0" y="0"/>
          <a:ext cx="0" cy="0"/>
          <a:chOff x="0" y="0"/>
          <a:chExt cx="0" cy="0"/>
        </a:xfrm>
      </p:grpSpPr>
      <p:sp>
        <p:nvSpPr>
          <p:cNvPr id="52" name="Google Shape;52;p30"/>
          <p:cNvSpPr/>
          <p:nvPr/>
        </p:nvSpPr>
        <p:spPr>
          <a:xfrm>
            <a:off x="-1" y="0"/>
            <a:ext cx="12191999" cy="720090"/>
          </a:xfrm>
          <a:custGeom>
            <a:avLst/>
            <a:gdLst/>
            <a:ahLst/>
            <a:cxnLst/>
            <a:rect l="l" t="t" r="r" b="b"/>
            <a:pathLst>
              <a:path w="9144000" h="720090" extrusionOk="0">
                <a:moveTo>
                  <a:pt x="0" y="719696"/>
                </a:moveTo>
                <a:lnTo>
                  <a:pt x="9144000" y="719696"/>
                </a:lnTo>
                <a:lnTo>
                  <a:pt x="9144000" y="0"/>
                </a:lnTo>
                <a:lnTo>
                  <a:pt x="0" y="0"/>
                </a:lnTo>
                <a:lnTo>
                  <a:pt x="0" y="719696"/>
                </a:lnTo>
                <a:close/>
              </a:path>
            </a:pathLst>
          </a:custGeom>
          <a:solidFill>
            <a:srgbClr val="021E3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cxnSp>
        <p:nvCxnSpPr>
          <p:cNvPr id="53" name="Google Shape;53;p30"/>
          <p:cNvCxnSpPr/>
          <p:nvPr/>
        </p:nvCxnSpPr>
        <p:spPr>
          <a:xfrm>
            <a:off x="0" y="6147652"/>
            <a:ext cx="12192000" cy="0"/>
          </a:xfrm>
          <a:prstGeom prst="straightConnector1">
            <a:avLst/>
          </a:prstGeom>
          <a:noFill/>
          <a:ln w="12700" cap="flat" cmpd="sng">
            <a:solidFill>
              <a:srgbClr val="021E3E"/>
            </a:solidFill>
            <a:prstDash val="solid"/>
            <a:miter lim="800000"/>
            <a:headEnd type="none" w="sm" len="sm"/>
            <a:tailEnd type="none" w="sm" len="sm"/>
          </a:ln>
        </p:spPr>
      </p:cxnSp>
      <p:pic>
        <p:nvPicPr>
          <p:cNvPr id="54" name="Google Shape;54;p30" descr="A picture containing device&#10;&#10;Description generated with high confidence"/>
          <p:cNvPicPr preferRelativeResize="0"/>
          <p:nvPr/>
        </p:nvPicPr>
        <p:blipFill rotWithShape="1">
          <a:blip r:embed="rId2">
            <a:alphaModFix/>
          </a:blip>
          <a:srcRect/>
          <a:stretch/>
        </p:blipFill>
        <p:spPr>
          <a:xfrm>
            <a:off x="167480" y="6275436"/>
            <a:ext cx="511564" cy="529619"/>
          </a:xfrm>
          <a:prstGeom prst="rect">
            <a:avLst/>
          </a:prstGeom>
          <a:noFill/>
          <a:ln>
            <a:noFill/>
          </a:ln>
        </p:spPr>
      </p:pic>
      <p:sp>
        <p:nvSpPr>
          <p:cNvPr id="55" name="Google Shape;55;p30"/>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4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56" name="Google Shape;56;p30"/>
          <p:cNvSpPr txBox="1">
            <a:spLocks noGrp="1"/>
          </p:cNvSpPr>
          <p:nvPr>
            <p:ph type="body" idx="2"/>
          </p:nvPr>
        </p:nvSpPr>
        <p:spPr>
          <a:xfrm>
            <a:off x="236538" y="784009"/>
            <a:ext cx="11483514" cy="25940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1"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grpSp>
        <p:nvGrpSpPr>
          <p:cNvPr id="57" name="Google Shape;57;p30"/>
          <p:cNvGrpSpPr/>
          <p:nvPr/>
        </p:nvGrpSpPr>
        <p:grpSpPr>
          <a:xfrm>
            <a:off x="2185804" y="6357838"/>
            <a:ext cx="7820392" cy="337931"/>
            <a:chOff x="2185804" y="6357838"/>
            <a:chExt cx="7820392" cy="337931"/>
          </a:xfrm>
        </p:grpSpPr>
        <p:sp>
          <p:nvSpPr>
            <p:cNvPr id="58" name="Google Shape;58;p30"/>
            <p:cNvSpPr/>
            <p:nvPr/>
          </p:nvSpPr>
          <p:spPr>
            <a:xfrm>
              <a:off x="2185804" y="6357838"/>
              <a:ext cx="1699592" cy="337931"/>
            </a:xfrm>
            <a:prstGeom prst="homePlate">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59" name="Google Shape;59;p30"/>
            <p:cNvSpPr/>
            <p:nvPr/>
          </p:nvSpPr>
          <p:spPr>
            <a:xfrm>
              <a:off x="3716431" y="6357838"/>
              <a:ext cx="1699592" cy="337931"/>
            </a:xfrm>
            <a:prstGeom prst="chevron">
              <a:avLst>
                <a:gd name="adj" fmla="val 50000"/>
              </a:avLst>
            </a:prstGeom>
            <a:solidFill>
              <a:schemeClr val="accent2"/>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Our Organization</a:t>
              </a:r>
              <a:endParaRPr sz="1200" b="0" i="0" u="none" strike="noStrike" cap="none">
                <a:solidFill>
                  <a:schemeClr val="lt1"/>
                </a:solidFill>
                <a:latin typeface="Times New Roman"/>
                <a:ea typeface="Times New Roman"/>
                <a:cs typeface="Times New Roman"/>
                <a:sym typeface="Times New Roman"/>
              </a:endParaRPr>
            </a:p>
          </p:txBody>
        </p:sp>
        <p:sp>
          <p:nvSpPr>
            <p:cNvPr id="60" name="Google Shape;60;p30"/>
            <p:cNvSpPr/>
            <p:nvPr/>
          </p:nvSpPr>
          <p:spPr>
            <a:xfrm>
              <a:off x="5247058"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200" b="0" i="0" u="none" strike="noStrike" cap="none">
                <a:solidFill>
                  <a:schemeClr val="dk1"/>
                </a:solidFill>
                <a:latin typeface="Times New Roman"/>
                <a:ea typeface="Times New Roman"/>
                <a:cs typeface="Times New Roman"/>
                <a:sym typeface="Times New Roman"/>
              </a:endParaRPr>
            </a:p>
          </p:txBody>
        </p:sp>
        <p:sp>
          <p:nvSpPr>
            <p:cNvPr id="61" name="Google Shape;61;p30"/>
            <p:cNvSpPr/>
            <p:nvPr/>
          </p:nvSpPr>
          <p:spPr>
            <a:xfrm>
              <a:off x="6777685"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Practice Case</a:t>
              </a:r>
              <a:endParaRPr sz="1200" b="0" i="0" u="none" strike="noStrike" cap="none">
                <a:solidFill>
                  <a:schemeClr val="dk1"/>
                </a:solidFill>
                <a:latin typeface="Times New Roman"/>
                <a:ea typeface="Times New Roman"/>
                <a:cs typeface="Times New Roman"/>
                <a:sym typeface="Times New Roman"/>
              </a:endParaRPr>
            </a:p>
          </p:txBody>
        </p:sp>
        <p:sp>
          <p:nvSpPr>
            <p:cNvPr id="62" name="Google Shape;62;p30"/>
            <p:cNvSpPr/>
            <p:nvPr/>
          </p:nvSpPr>
          <p:spPr>
            <a:xfrm>
              <a:off x="8306604"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a:t>
              </a:r>
              <a:endParaRPr sz="1200" b="0" i="0" u="none" strike="noStrike" cap="none">
                <a:solidFill>
                  <a:schemeClr val="dk1"/>
                </a:solidFill>
                <a:latin typeface="Times New Roman"/>
                <a:ea typeface="Times New Roman"/>
                <a:cs typeface="Times New Roman"/>
                <a:sym typeface="Times New Roman"/>
              </a:endParaRPr>
            </a:p>
          </p:txBody>
        </p:sp>
      </p:grpSp>
      <p:sp>
        <p:nvSpPr>
          <p:cNvPr id="63" name="Google Shape;63;p30"/>
          <p:cNvSpPr/>
          <p:nvPr/>
        </p:nvSpPr>
        <p:spPr>
          <a:xfrm>
            <a:off x="11512457" y="6261629"/>
            <a:ext cx="512064" cy="5303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5_Section Header">
    <p:spTree>
      <p:nvGrpSpPr>
        <p:cNvPr id="1" name="Shape 64"/>
        <p:cNvGrpSpPr/>
        <p:nvPr/>
      </p:nvGrpSpPr>
      <p:grpSpPr>
        <a:xfrm>
          <a:off x="0" y="0"/>
          <a:ext cx="0" cy="0"/>
          <a:chOff x="0" y="0"/>
          <a:chExt cx="0" cy="0"/>
        </a:xfrm>
      </p:grpSpPr>
      <p:sp>
        <p:nvSpPr>
          <p:cNvPr id="65" name="Google Shape;65;p74"/>
          <p:cNvSpPr/>
          <p:nvPr/>
        </p:nvSpPr>
        <p:spPr>
          <a:xfrm>
            <a:off x="-1" y="0"/>
            <a:ext cx="12191999" cy="720090"/>
          </a:xfrm>
          <a:custGeom>
            <a:avLst/>
            <a:gdLst/>
            <a:ahLst/>
            <a:cxnLst/>
            <a:rect l="l" t="t" r="r" b="b"/>
            <a:pathLst>
              <a:path w="9144000" h="720090" extrusionOk="0">
                <a:moveTo>
                  <a:pt x="0" y="719696"/>
                </a:moveTo>
                <a:lnTo>
                  <a:pt x="9144000" y="719696"/>
                </a:lnTo>
                <a:lnTo>
                  <a:pt x="9144000" y="0"/>
                </a:lnTo>
                <a:lnTo>
                  <a:pt x="0" y="0"/>
                </a:lnTo>
                <a:lnTo>
                  <a:pt x="0" y="719696"/>
                </a:lnTo>
                <a:close/>
              </a:path>
            </a:pathLst>
          </a:custGeom>
          <a:solidFill>
            <a:srgbClr val="021E3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grpSp>
        <p:nvGrpSpPr>
          <p:cNvPr id="66" name="Google Shape;66;p74"/>
          <p:cNvGrpSpPr/>
          <p:nvPr/>
        </p:nvGrpSpPr>
        <p:grpSpPr>
          <a:xfrm>
            <a:off x="2185804" y="6357838"/>
            <a:ext cx="7820392" cy="337931"/>
            <a:chOff x="2185804" y="6357838"/>
            <a:chExt cx="7820392" cy="337931"/>
          </a:xfrm>
        </p:grpSpPr>
        <p:sp>
          <p:nvSpPr>
            <p:cNvPr id="67" name="Google Shape;67;p74"/>
            <p:cNvSpPr/>
            <p:nvPr/>
          </p:nvSpPr>
          <p:spPr>
            <a:xfrm>
              <a:off x="2185804" y="6357838"/>
              <a:ext cx="1699592" cy="337931"/>
            </a:xfrm>
            <a:prstGeom prst="homePlate">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68" name="Google Shape;68;p74"/>
            <p:cNvSpPr/>
            <p:nvPr/>
          </p:nvSpPr>
          <p:spPr>
            <a:xfrm>
              <a:off x="3716431"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200" b="0" i="0" u="none" strike="noStrike" cap="none">
                <a:solidFill>
                  <a:schemeClr val="dk1"/>
                </a:solidFill>
                <a:latin typeface="Times New Roman"/>
                <a:ea typeface="Times New Roman"/>
                <a:cs typeface="Times New Roman"/>
                <a:sym typeface="Times New Roman"/>
              </a:endParaRPr>
            </a:p>
          </p:txBody>
        </p:sp>
        <p:sp>
          <p:nvSpPr>
            <p:cNvPr id="69" name="Google Shape;69;p74"/>
            <p:cNvSpPr/>
            <p:nvPr/>
          </p:nvSpPr>
          <p:spPr>
            <a:xfrm>
              <a:off x="5247058"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200" b="0" i="0" u="none" strike="noStrike" cap="none">
                <a:solidFill>
                  <a:schemeClr val="dk1"/>
                </a:solidFill>
                <a:latin typeface="Times New Roman"/>
                <a:ea typeface="Times New Roman"/>
                <a:cs typeface="Times New Roman"/>
                <a:sym typeface="Times New Roman"/>
              </a:endParaRPr>
            </a:p>
          </p:txBody>
        </p:sp>
        <p:sp>
          <p:nvSpPr>
            <p:cNvPr id="70" name="Google Shape;70;p74"/>
            <p:cNvSpPr/>
            <p:nvPr/>
          </p:nvSpPr>
          <p:spPr>
            <a:xfrm>
              <a:off x="6777685" y="6357838"/>
              <a:ext cx="1699592" cy="337931"/>
            </a:xfrm>
            <a:prstGeom prst="chevron">
              <a:avLst>
                <a:gd name="adj" fmla="val 50000"/>
              </a:avLst>
            </a:prstGeom>
            <a:solidFill>
              <a:schemeClr val="accent2"/>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200" b="0" i="0" u="none" strike="noStrike" cap="none">
                <a:solidFill>
                  <a:schemeClr val="lt1"/>
                </a:solidFill>
                <a:latin typeface="Times New Roman"/>
                <a:ea typeface="Times New Roman"/>
                <a:cs typeface="Times New Roman"/>
                <a:sym typeface="Times New Roman"/>
              </a:endParaRPr>
            </a:p>
          </p:txBody>
        </p:sp>
        <p:sp>
          <p:nvSpPr>
            <p:cNvPr id="71" name="Google Shape;71;p74"/>
            <p:cNvSpPr/>
            <p:nvPr/>
          </p:nvSpPr>
          <p:spPr>
            <a:xfrm>
              <a:off x="8306604"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a:t>
              </a:r>
              <a:endParaRPr sz="1200" b="0" i="0" u="none" strike="noStrike" cap="none">
                <a:solidFill>
                  <a:schemeClr val="dk1"/>
                </a:solidFill>
                <a:latin typeface="Times New Roman"/>
                <a:ea typeface="Times New Roman"/>
                <a:cs typeface="Times New Roman"/>
                <a:sym typeface="Times New Roman"/>
              </a:endParaRPr>
            </a:p>
          </p:txBody>
        </p:sp>
      </p:grpSp>
      <p:cxnSp>
        <p:nvCxnSpPr>
          <p:cNvPr id="72" name="Google Shape;72;p74"/>
          <p:cNvCxnSpPr/>
          <p:nvPr/>
        </p:nvCxnSpPr>
        <p:spPr>
          <a:xfrm>
            <a:off x="0" y="6147652"/>
            <a:ext cx="12192000" cy="0"/>
          </a:xfrm>
          <a:prstGeom prst="straightConnector1">
            <a:avLst/>
          </a:prstGeom>
          <a:noFill/>
          <a:ln w="12700" cap="flat" cmpd="sng">
            <a:solidFill>
              <a:srgbClr val="021E3E"/>
            </a:solidFill>
            <a:prstDash val="solid"/>
            <a:miter lim="800000"/>
            <a:headEnd type="none" w="sm" len="sm"/>
            <a:tailEnd type="none" w="sm" len="sm"/>
          </a:ln>
        </p:spPr>
      </p:cxnSp>
      <p:pic>
        <p:nvPicPr>
          <p:cNvPr id="73" name="Google Shape;73;p74" descr="A picture containing device&#10;&#10;Description generated with high confidence"/>
          <p:cNvPicPr preferRelativeResize="0"/>
          <p:nvPr/>
        </p:nvPicPr>
        <p:blipFill rotWithShape="1">
          <a:blip r:embed="rId2">
            <a:alphaModFix/>
          </a:blip>
          <a:srcRect/>
          <a:stretch/>
        </p:blipFill>
        <p:spPr>
          <a:xfrm>
            <a:off x="167480" y="6275436"/>
            <a:ext cx="511564" cy="529619"/>
          </a:xfrm>
          <a:prstGeom prst="rect">
            <a:avLst/>
          </a:prstGeom>
          <a:noFill/>
          <a:ln>
            <a:noFill/>
          </a:ln>
        </p:spPr>
      </p:pic>
      <p:sp>
        <p:nvSpPr>
          <p:cNvPr id="74" name="Google Shape;74;p74"/>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4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5" name="Google Shape;75;p74"/>
          <p:cNvSpPr txBox="1">
            <a:spLocks noGrp="1"/>
          </p:cNvSpPr>
          <p:nvPr>
            <p:ph type="body" idx="2"/>
          </p:nvPr>
        </p:nvSpPr>
        <p:spPr>
          <a:xfrm>
            <a:off x="236538" y="784009"/>
            <a:ext cx="11483514" cy="25940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1"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76" name="Google Shape;76;p74"/>
          <p:cNvSpPr/>
          <p:nvPr/>
        </p:nvSpPr>
        <p:spPr>
          <a:xfrm>
            <a:off x="11512457" y="6261629"/>
            <a:ext cx="512064" cy="5303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2_Custom Layout">
    <p:spTree>
      <p:nvGrpSpPr>
        <p:cNvPr id="1" name="Shape 77"/>
        <p:cNvGrpSpPr/>
        <p:nvPr/>
      </p:nvGrpSpPr>
      <p:grpSpPr>
        <a:xfrm>
          <a:off x="0" y="0"/>
          <a:ext cx="0" cy="0"/>
          <a:chOff x="0" y="0"/>
          <a:chExt cx="0" cy="0"/>
        </a:xfrm>
      </p:grpSpPr>
      <p:sp>
        <p:nvSpPr>
          <p:cNvPr id="78" name="Google Shape;78;p75"/>
          <p:cNvSpPr/>
          <p:nvPr/>
        </p:nvSpPr>
        <p:spPr>
          <a:xfrm>
            <a:off x="-1" y="0"/>
            <a:ext cx="12191999" cy="720090"/>
          </a:xfrm>
          <a:custGeom>
            <a:avLst/>
            <a:gdLst/>
            <a:ahLst/>
            <a:cxnLst/>
            <a:rect l="l" t="t" r="r" b="b"/>
            <a:pathLst>
              <a:path w="9144000" h="720090" extrusionOk="0">
                <a:moveTo>
                  <a:pt x="0" y="719696"/>
                </a:moveTo>
                <a:lnTo>
                  <a:pt x="9144000" y="719696"/>
                </a:lnTo>
                <a:lnTo>
                  <a:pt x="9144000" y="0"/>
                </a:lnTo>
                <a:lnTo>
                  <a:pt x="0" y="0"/>
                </a:lnTo>
                <a:lnTo>
                  <a:pt x="0" y="719696"/>
                </a:lnTo>
                <a:close/>
              </a:path>
            </a:pathLst>
          </a:custGeom>
          <a:solidFill>
            <a:srgbClr val="021E3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79" name="Google Shape;79;p75"/>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4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pic>
        <p:nvPicPr>
          <p:cNvPr id="80" name="Google Shape;80;p75" descr="A picture containing device&#10;&#10;Description generated with high confidence"/>
          <p:cNvPicPr preferRelativeResize="0"/>
          <p:nvPr/>
        </p:nvPicPr>
        <p:blipFill rotWithShape="1">
          <a:blip r:embed="rId2">
            <a:alphaModFix/>
          </a:blip>
          <a:srcRect/>
          <a:stretch/>
        </p:blipFill>
        <p:spPr>
          <a:xfrm>
            <a:off x="167480" y="6268164"/>
            <a:ext cx="512064" cy="530352"/>
          </a:xfrm>
          <a:prstGeom prst="rect">
            <a:avLst/>
          </a:prstGeom>
          <a:noFill/>
          <a:ln>
            <a:noFill/>
          </a:ln>
        </p:spPr>
      </p:pic>
      <p:sp>
        <p:nvSpPr>
          <p:cNvPr id="81" name="Google Shape;81;p75"/>
          <p:cNvSpPr txBox="1">
            <a:spLocks noGrp="1"/>
          </p:cNvSpPr>
          <p:nvPr>
            <p:ph type="body" idx="2"/>
          </p:nvPr>
        </p:nvSpPr>
        <p:spPr>
          <a:xfrm>
            <a:off x="236538" y="784009"/>
            <a:ext cx="11483514" cy="25940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1"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2" name="Google Shape;82;p75"/>
          <p:cNvSpPr/>
          <p:nvPr/>
        </p:nvSpPr>
        <p:spPr>
          <a:xfrm>
            <a:off x="11494904" y="6261995"/>
            <a:ext cx="529616" cy="529616"/>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a:t>
            </a:fld>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83"/>
        <p:cNvGrpSpPr/>
        <p:nvPr/>
      </p:nvGrpSpPr>
      <p:grpSpPr>
        <a:xfrm>
          <a:off x="0" y="0"/>
          <a:ext cx="0" cy="0"/>
          <a:chOff x="0" y="0"/>
          <a:chExt cx="0" cy="0"/>
        </a:xfrm>
      </p:grpSpPr>
      <p:sp>
        <p:nvSpPr>
          <p:cNvPr id="84" name="Google Shape;84;p34"/>
          <p:cNvSpPr/>
          <p:nvPr/>
        </p:nvSpPr>
        <p:spPr>
          <a:xfrm>
            <a:off x="-1" y="0"/>
            <a:ext cx="12184380" cy="720090"/>
          </a:xfrm>
          <a:custGeom>
            <a:avLst/>
            <a:gdLst/>
            <a:ahLst/>
            <a:cxnLst/>
            <a:rect l="l" t="t" r="r" b="b"/>
            <a:pathLst>
              <a:path w="9144000" h="720090" extrusionOk="0">
                <a:moveTo>
                  <a:pt x="0" y="719696"/>
                </a:moveTo>
                <a:lnTo>
                  <a:pt x="9144000" y="719696"/>
                </a:lnTo>
                <a:lnTo>
                  <a:pt x="9144000" y="0"/>
                </a:lnTo>
                <a:lnTo>
                  <a:pt x="0" y="0"/>
                </a:lnTo>
                <a:lnTo>
                  <a:pt x="0" y="719696"/>
                </a:lnTo>
                <a:close/>
              </a:path>
            </a:pathLst>
          </a:custGeom>
          <a:solidFill>
            <a:srgbClr val="021E3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cxnSp>
        <p:nvCxnSpPr>
          <p:cNvPr id="85" name="Google Shape;85;p34"/>
          <p:cNvCxnSpPr/>
          <p:nvPr/>
        </p:nvCxnSpPr>
        <p:spPr>
          <a:xfrm>
            <a:off x="0" y="6147652"/>
            <a:ext cx="12192000" cy="0"/>
          </a:xfrm>
          <a:prstGeom prst="straightConnector1">
            <a:avLst/>
          </a:prstGeom>
          <a:noFill/>
          <a:ln w="12700" cap="flat" cmpd="sng">
            <a:solidFill>
              <a:srgbClr val="021E3E"/>
            </a:solidFill>
            <a:prstDash val="solid"/>
            <a:miter lim="800000"/>
            <a:headEnd type="none" w="sm" len="sm"/>
            <a:tailEnd type="none" w="sm" len="sm"/>
          </a:ln>
        </p:spPr>
      </p:cxnSp>
      <p:pic>
        <p:nvPicPr>
          <p:cNvPr id="86" name="Google Shape;86;p34" descr="A picture containing device&#10;&#10;Description generated with high confidence"/>
          <p:cNvPicPr preferRelativeResize="0"/>
          <p:nvPr/>
        </p:nvPicPr>
        <p:blipFill rotWithShape="1">
          <a:blip r:embed="rId2">
            <a:alphaModFix/>
          </a:blip>
          <a:srcRect/>
          <a:stretch/>
        </p:blipFill>
        <p:spPr>
          <a:xfrm>
            <a:off x="167480" y="6275436"/>
            <a:ext cx="511564" cy="529619"/>
          </a:xfrm>
          <a:prstGeom prst="rect">
            <a:avLst/>
          </a:prstGeom>
          <a:noFill/>
          <a:ln>
            <a:noFill/>
          </a:ln>
        </p:spPr>
      </p:pic>
      <p:sp>
        <p:nvSpPr>
          <p:cNvPr id="87" name="Google Shape;87;p34"/>
          <p:cNvSpPr txBox="1">
            <a:spLocks noGrp="1"/>
          </p:cNvSpPr>
          <p:nvPr>
            <p:ph type="body" id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400"/>
              <a:buFont typeface="Arial"/>
              <a:buNone/>
              <a:defRPr sz="24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88" name="Google Shape;88;p34"/>
          <p:cNvSpPr txBox="1">
            <a:spLocks noGrp="1"/>
          </p:cNvSpPr>
          <p:nvPr>
            <p:ph type="body" idx="2"/>
          </p:nvPr>
        </p:nvSpPr>
        <p:spPr>
          <a:xfrm>
            <a:off x="236538" y="784009"/>
            <a:ext cx="11483400" cy="259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800"/>
              <a:buFont typeface="Arial"/>
              <a:buNone/>
              <a:defRPr sz="1800" b="0" i="1" u="none" strike="noStrike" cap="none">
                <a:solidFill>
                  <a:schemeClr val="dk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grpSp>
        <p:nvGrpSpPr>
          <p:cNvPr id="89" name="Google Shape;89;p34"/>
          <p:cNvGrpSpPr/>
          <p:nvPr/>
        </p:nvGrpSpPr>
        <p:grpSpPr>
          <a:xfrm>
            <a:off x="2185804" y="6357838"/>
            <a:ext cx="7820392" cy="337931"/>
            <a:chOff x="2185804" y="6357838"/>
            <a:chExt cx="7820392" cy="337931"/>
          </a:xfrm>
        </p:grpSpPr>
        <p:sp>
          <p:nvSpPr>
            <p:cNvPr id="90" name="Google Shape;90;p34"/>
            <p:cNvSpPr/>
            <p:nvPr/>
          </p:nvSpPr>
          <p:spPr>
            <a:xfrm>
              <a:off x="2185804" y="6357838"/>
              <a:ext cx="1699592" cy="337931"/>
            </a:xfrm>
            <a:prstGeom prst="homePlate">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91" name="Google Shape;91;p34"/>
            <p:cNvSpPr/>
            <p:nvPr/>
          </p:nvSpPr>
          <p:spPr>
            <a:xfrm>
              <a:off x="3716431"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200" b="0" i="0" u="none" strike="noStrike" cap="none">
                <a:solidFill>
                  <a:schemeClr val="dk1"/>
                </a:solidFill>
                <a:latin typeface="Times New Roman"/>
                <a:ea typeface="Times New Roman"/>
                <a:cs typeface="Times New Roman"/>
                <a:sym typeface="Times New Roman"/>
              </a:endParaRPr>
            </a:p>
          </p:txBody>
        </p:sp>
        <p:sp>
          <p:nvSpPr>
            <p:cNvPr id="92" name="Google Shape;92;p34"/>
            <p:cNvSpPr/>
            <p:nvPr/>
          </p:nvSpPr>
          <p:spPr>
            <a:xfrm>
              <a:off x="5247058"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200" b="0" i="0" u="none" strike="noStrike" cap="none">
                <a:solidFill>
                  <a:schemeClr val="dk1"/>
                </a:solidFill>
                <a:latin typeface="Times New Roman"/>
                <a:ea typeface="Times New Roman"/>
                <a:cs typeface="Times New Roman"/>
                <a:sym typeface="Times New Roman"/>
              </a:endParaRPr>
            </a:p>
          </p:txBody>
        </p:sp>
        <p:sp>
          <p:nvSpPr>
            <p:cNvPr id="93" name="Google Shape;93;p34"/>
            <p:cNvSpPr/>
            <p:nvPr/>
          </p:nvSpPr>
          <p:spPr>
            <a:xfrm>
              <a:off x="6777685" y="6357838"/>
              <a:ext cx="1699592" cy="337931"/>
            </a:xfrm>
            <a:prstGeom prst="chevron">
              <a:avLst>
                <a:gd name="adj"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Practice Case</a:t>
              </a:r>
              <a:endParaRPr sz="1200" b="0" i="0" u="none" strike="noStrike" cap="none">
                <a:solidFill>
                  <a:schemeClr val="dk1"/>
                </a:solidFill>
                <a:latin typeface="Times New Roman"/>
                <a:ea typeface="Times New Roman"/>
                <a:cs typeface="Times New Roman"/>
                <a:sym typeface="Times New Roman"/>
              </a:endParaRPr>
            </a:p>
          </p:txBody>
        </p:sp>
        <p:sp>
          <p:nvSpPr>
            <p:cNvPr id="94" name="Google Shape;94;p34"/>
            <p:cNvSpPr/>
            <p:nvPr/>
          </p:nvSpPr>
          <p:spPr>
            <a:xfrm>
              <a:off x="8306604" y="6357838"/>
              <a:ext cx="1699592" cy="337931"/>
            </a:xfrm>
            <a:prstGeom prst="chevron">
              <a:avLst>
                <a:gd name="adj" fmla="val 50000"/>
              </a:avLst>
            </a:prstGeom>
            <a:solidFill>
              <a:schemeClr val="accent2"/>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Application</a:t>
              </a:r>
              <a:endParaRPr sz="1200" b="0" i="0" u="none" strike="noStrike" cap="none">
                <a:solidFill>
                  <a:schemeClr val="lt1"/>
                </a:solidFill>
                <a:latin typeface="Times New Roman"/>
                <a:ea typeface="Times New Roman"/>
                <a:cs typeface="Times New Roman"/>
                <a:sym typeface="Times New Roman"/>
              </a:endParaRPr>
            </a:p>
          </p:txBody>
        </p:sp>
      </p:grpSp>
      <p:sp>
        <p:nvSpPr>
          <p:cNvPr id="95" name="Google Shape;95;p34"/>
          <p:cNvSpPr/>
          <p:nvPr/>
        </p:nvSpPr>
        <p:spPr>
          <a:xfrm>
            <a:off x="11512457" y="6261629"/>
            <a:ext cx="512064" cy="5303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a:t>
            </a:fld>
            <a:endParaRPr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6"/>
        <p:cNvGrpSpPr/>
        <p:nvPr/>
      </p:nvGrpSpPr>
      <p:grpSpPr>
        <a:xfrm>
          <a:off x="0" y="0"/>
          <a:ext cx="0" cy="0"/>
          <a:chOff x="0" y="0"/>
          <a:chExt cx="0" cy="0"/>
        </a:xfrm>
      </p:grpSpPr>
      <p:pic>
        <p:nvPicPr>
          <p:cNvPr id="97" name="Google Shape;97;p35" descr="A large tree in front of a building&#10;&#10;Description generated with very high confidence"/>
          <p:cNvPicPr preferRelativeResize="0"/>
          <p:nvPr/>
        </p:nvPicPr>
        <p:blipFill rotWithShape="1">
          <a:blip r:embed="rId2">
            <a:alphaModFix/>
          </a:blip>
          <a:srcRect/>
          <a:stretch/>
        </p:blipFill>
        <p:spPr>
          <a:xfrm>
            <a:off x="0" y="0"/>
            <a:ext cx="12191999" cy="6858000"/>
          </a:xfrm>
          <a:prstGeom prst="rect">
            <a:avLst/>
          </a:prstGeom>
          <a:noFill/>
          <a:ln>
            <a:noFill/>
          </a:ln>
        </p:spPr>
      </p:pic>
      <p:sp>
        <p:nvSpPr>
          <p:cNvPr id="98" name="Google Shape;98;p35"/>
          <p:cNvSpPr/>
          <p:nvPr/>
        </p:nvSpPr>
        <p:spPr>
          <a:xfrm>
            <a:off x="0" y="4421171"/>
            <a:ext cx="12191999" cy="1781666"/>
          </a:xfrm>
          <a:prstGeom prst="rect">
            <a:avLst/>
          </a:prstGeom>
          <a:solidFill>
            <a:srgbClr val="011E3D">
              <a:alpha val="8509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pic>
        <p:nvPicPr>
          <p:cNvPr id="99" name="Google Shape;99;p35" descr="Image result for scno logo"/>
          <p:cNvPicPr preferRelativeResize="0"/>
          <p:nvPr/>
        </p:nvPicPr>
        <p:blipFill rotWithShape="1">
          <a:blip r:embed="rId3">
            <a:alphaModFix/>
          </a:blip>
          <a:srcRect t="8962" b="10270"/>
          <a:stretch/>
        </p:blipFill>
        <p:spPr>
          <a:xfrm>
            <a:off x="208921" y="137890"/>
            <a:ext cx="2444684" cy="578806"/>
          </a:xfrm>
          <a:prstGeom prst="rect">
            <a:avLst/>
          </a:prstGeom>
          <a:noFill/>
          <a:ln>
            <a:noFill/>
          </a:ln>
        </p:spPr>
      </p:pic>
      <p:pic>
        <p:nvPicPr>
          <p:cNvPr id="100" name="Google Shape;100;p35" descr="Image result for uiuc logo"/>
          <p:cNvPicPr preferRelativeResize="0"/>
          <p:nvPr/>
        </p:nvPicPr>
        <p:blipFill rotWithShape="1">
          <a:blip r:embed="rId4">
            <a:alphaModFix/>
          </a:blip>
          <a:srcRect/>
          <a:stretch/>
        </p:blipFill>
        <p:spPr>
          <a:xfrm>
            <a:off x="11648462" y="140624"/>
            <a:ext cx="334617" cy="576072"/>
          </a:xfrm>
          <a:prstGeom prst="rect">
            <a:avLst/>
          </a:prstGeom>
          <a:noFill/>
          <a:ln>
            <a:noFill/>
          </a:ln>
        </p:spPr>
      </p:pic>
      <p:sp>
        <p:nvSpPr>
          <p:cNvPr id="101" name="Google Shape;101;p35"/>
          <p:cNvSpPr txBox="1">
            <a:spLocks noGrp="1"/>
          </p:cNvSpPr>
          <p:nvPr>
            <p:ph type="body" idx="1"/>
          </p:nvPr>
        </p:nvSpPr>
        <p:spPr>
          <a:xfrm>
            <a:off x="92149" y="5278820"/>
            <a:ext cx="2142177" cy="40011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2" name="Google Shape;102;p35"/>
          <p:cNvSpPr txBox="1">
            <a:spLocks noGrp="1"/>
          </p:cNvSpPr>
          <p:nvPr>
            <p:ph type="body" idx="2"/>
          </p:nvPr>
        </p:nvSpPr>
        <p:spPr>
          <a:xfrm>
            <a:off x="92396" y="5663837"/>
            <a:ext cx="1893888" cy="40011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3" name="Google Shape;103;p35"/>
          <p:cNvSpPr txBox="1">
            <a:spLocks noGrp="1"/>
          </p:cNvSpPr>
          <p:nvPr>
            <p:ph type="body" idx="3"/>
          </p:nvPr>
        </p:nvSpPr>
        <p:spPr>
          <a:xfrm>
            <a:off x="92149" y="4533900"/>
            <a:ext cx="3913188" cy="708025"/>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4000"/>
              <a:buFont typeface="Arial"/>
              <a:buNone/>
              <a:defRPr sz="4000" b="0" i="0" u="none" strike="noStrike" cap="none">
                <a:solidFill>
                  <a:schemeClr val="lt1"/>
                </a:solidFill>
                <a:latin typeface="Times New Roman"/>
                <a:ea typeface="Times New Roman"/>
                <a:cs typeface="Times New Roman"/>
                <a:sym typeface="Times New Roman"/>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04" name="Google Shape;104;p35"/>
          <p:cNvSpPr>
            <a:spLocks noGrp="1"/>
          </p:cNvSpPr>
          <p:nvPr>
            <p:ph type="pic" idx="4"/>
          </p:nvPr>
        </p:nvSpPr>
        <p:spPr>
          <a:xfrm>
            <a:off x="9506898" y="4533900"/>
            <a:ext cx="2142177" cy="153035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Times New Roman"/>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Times New Roman"/>
              <a:buNone/>
              <a:defRPr sz="1200" b="0" i="0" u="none" strike="noStrike" cap="none">
                <a:solidFill>
                  <a:srgbClr val="888888"/>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chemeClr val="dk1"/>
              </a:buClr>
              <a:buSzPts val="1400"/>
              <a:buFont typeface="Times New Roman"/>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888888"/>
              </a:buClr>
              <a:buSzPts val="1200"/>
              <a:buFont typeface="Times New Roman"/>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80.png"/><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hyperlink" Target="https://igotanoffer.com/blogs/mckinsey-case-interview-blog/case-interview-examples" TargetMode="External"/><Relationship Id="rId5" Type="http://schemas.openxmlformats.org/officeDocument/2006/relationships/hyperlink" Target="https://www.illiniscno.org/recruitment" TargetMode="External"/><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files.slack.com/files-pri/TSTC1QJ1Z-F02D3833YE5/cao_alice_headshot.jpg" TargetMode="External"/><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7.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jp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jpg"/><Relationship Id="rId12" Type="http://schemas.openxmlformats.org/officeDocument/2006/relationships/image" Target="../media/image49.jpg"/><Relationship Id="rId17" Type="http://schemas.openxmlformats.org/officeDocument/2006/relationships/image" Target="../media/image54.jpg"/><Relationship Id="rId2" Type="http://schemas.openxmlformats.org/officeDocument/2006/relationships/notesSlide" Target="../notesSlides/notesSlide8.xml"/><Relationship Id="rId16" Type="http://schemas.openxmlformats.org/officeDocument/2006/relationships/image" Target="../media/image53.jpg"/><Relationship Id="rId1" Type="http://schemas.openxmlformats.org/officeDocument/2006/relationships/slideLayout" Target="../slideLayouts/slideLayout5.xml"/><Relationship Id="rId6" Type="http://schemas.openxmlformats.org/officeDocument/2006/relationships/image" Target="../media/image43.jp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jp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4" name="Google Shape;214;p3"/>
          <p:cNvSpPr/>
          <p:nvPr/>
        </p:nvSpPr>
        <p:spPr>
          <a:xfrm flipH="1">
            <a:off x="0" y="0"/>
            <a:ext cx="5802086" cy="6858000"/>
          </a:xfrm>
          <a:custGeom>
            <a:avLst/>
            <a:gdLst/>
            <a:ahLst/>
            <a:cxnLst/>
            <a:rect l="l" t="t" r="r" b="b"/>
            <a:pathLst>
              <a:path w="5734864" h="6858000" extrusionOk="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5" name="Google Shape;215;p3"/>
          <p:cNvSpPr txBox="1"/>
          <p:nvPr/>
        </p:nvSpPr>
        <p:spPr>
          <a:xfrm>
            <a:off x="773408" y="992094"/>
            <a:ext cx="3616913" cy="279516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600"/>
              </a:spcAft>
              <a:buClr>
                <a:srgbClr val="000000"/>
              </a:buClr>
              <a:buSzPts val="4400"/>
              <a:buFont typeface="Arial"/>
              <a:buNone/>
            </a:pPr>
            <a:r>
              <a:rPr lang="en-US" sz="4400" b="0" i="1" u="none" strike="noStrike" cap="none">
                <a:solidFill>
                  <a:schemeClr val="dk1"/>
                </a:solidFill>
                <a:latin typeface="Times New Roman"/>
                <a:ea typeface="Times New Roman"/>
                <a:cs typeface="Times New Roman"/>
                <a:sym typeface="Times New Roman"/>
              </a:rPr>
              <a:t>Consulting With Purpose</a:t>
            </a:r>
            <a:endParaRPr sz="4400" b="0" i="0" u="none" strike="noStrike" cap="none">
              <a:solidFill>
                <a:schemeClr val="dk1"/>
              </a:solidFill>
              <a:latin typeface="Times New Roman"/>
              <a:ea typeface="Times New Roman"/>
              <a:cs typeface="Times New Roman"/>
              <a:sym typeface="Times New Roman"/>
            </a:endParaRPr>
          </a:p>
        </p:txBody>
      </p:sp>
      <p:sp>
        <p:nvSpPr>
          <p:cNvPr id="216" name="Google Shape;216;p3"/>
          <p:cNvSpPr txBox="1"/>
          <p:nvPr/>
        </p:nvSpPr>
        <p:spPr>
          <a:xfrm>
            <a:off x="996287" y="4121253"/>
            <a:ext cx="3125337" cy="113684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100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Please use this QR code to fill out the sign-in form</a:t>
            </a:r>
            <a:endParaRPr sz="1800" b="0" i="0" u="none" strike="noStrike" cap="none">
              <a:solidFill>
                <a:schemeClr val="dk1"/>
              </a:solidFill>
              <a:latin typeface="Times New Roman"/>
              <a:ea typeface="Times New Roman"/>
              <a:cs typeface="Times New Roman"/>
              <a:sym typeface="Times New Roman"/>
            </a:endParaRPr>
          </a:p>
        </p:txBody>
      </p:sp>
      <p:pic>
        <p:nvPicPr>
          <p:cNvPr id="217" name="Google Shape;217;p3" descr="Icon&#10;&#10;Description automatically generated"/>
          <p:cNvPicPr preferRelativeResize="0"/>
          <p:nvPr/>
        </p:nvPicPr>
        <p:blipFill rotWithShape="1">
          <a:blip r:embed="rId3">
            <a:alphaModFix/>
          </a:blip>
          <a:srcRect/>
          <a:stretch/>
        </p:blipFill>
        <p:spPr>
          <a:xfrm flipH="1">
            <a:off x="11486334" y="6145074"/>
            <a:ext cx="607411" cy="603939"/>
          </a:xfrm>
          <a:prstGeom prst="rect">
            <a:avLst/>
          </a:prstGeom>
          <a:noFill/>
          <a:ln>
            <a:noFill/>
          </a:ln>
        </p:spPr>
      </p:pic>
      <p:pic>
        <p:nvPicPr>
          <p:cNvPr id="218" name="Google Shape;218;p3" title="url_qrcodecreator.com_10_41_33.png"/>
          <p:cNvPicPr preferRelativeResize="0"/>
          <p:nvPr/>
        </p:nvPicPr>
        <p:blipFill>
          <a:blip r:embed="rId4">
            <a:alphaModFix/>
          </a:blip>
          <a:stretch>
            <a:fillRect/>
          </a:stretch>
        </p:blipFill>
        <p:spPr>
          <a:xfrm>
            <a:off x="6471150" y="1079375"/>
            <a:ext cx="4699251" cy="46992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5"/>
          <p:cNvSpPr txBox="1"/>
          <p:nvPr/>
        </p:nvSpPr>
        <p:spPr>
          <a:xfrm>
            <a:off x="214790" y="801123"/>
            <a:ext cx="1205509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0" i="1" u="none" strike="noStrike" cap="none">
                <a:solidFill>
                  <a:schemeClr val="dk1"/>
                </a:solidFill>
                <a:latin typeface="Times New Roman"/>
                <a:ea typeface="Times New Roman"/>
                <a:cs typeface="Times New Roman"/>
                <a:sym typeface="Times New Roman"/>
              </a:rPr>
              <a:t>With a wide variety of service offerings, SCNO can solve several business and organizational issues</a:t>
            </a:r>
            <a:endParaRPr sz="1600" b="0" i="0" u="none" strike="noStrike" cap="none">
              <a:solidFill>
                <a:schemeClr val="dk1"/>
              </a:solidFill>
              <a:latin typeface="Times New Roman"/>
              <a:ea typeface="Times New Roman"/>
              <a:cs typeface="Times New Roman"/>
              <a:sym typeface="Times New Roman"/>
            </a:endParaRPr>
          </a:p>
        </p:txBody>
      </p:sp>
      <p:sp>
        <p:nvSpPr>
          <p:cNvPr id="382" name="Google Shape;382;p55"/>
          <p:cNvSpPr/>
          <p:nvPr/>
        </p:nvSpPr>
        <p:spPr>
          <a:xfrm>
            <a:off x="333462" y="1532584"/>
            <a:ext cx="2834640" cy="45076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Organizational Strategy</a:t>
            </a:r>
            <a:endParaRPr sz="1400" b="0" i="0" u="none" strike="noStrike" cap="none">
              <a:solidFill>
                <a:srgbClr val="000000"/>
              </a:solidFill>
              <a:latin typeface="Arial"/>
              <a:ea typeface="Arial"/>
              <a:cs typeface="Arial"/>
              <a:sym typeface="Arial"/>
            </a:endParaRPr>
          </a:p>
        </p:txBody>
      </p:sp>
      <p:sp>
        <p:nvSpPr>
          <p:cNvPr id="383" name="Google Shape;383;p55"/>
          <p:cNvSpPr/>
          <p:nvPr/>
        </p:nvSpPr>
        <p:spPr>
          <a:xfrm>
            <a:off x="3230274" y="1530437"/>
            <a:ext cx="2834640" cy="45076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Process Optimization</a:t>
            </a:r>
            <a:endParaRPr sz="1400" b="1" i="0" u="none" strike="noStrike" cap="none">
              <a:solidFill>
                <a:schemeClr val="lt1"/>
              </a:solidFill>
              <a:latin typeface="Times New Roman"/>
              <a:ea typeface="Times New Roman"/>
              <a:cs typeface="Times New Roman"/>
              <a:sym typeface="Times New Roman"/>
            </a:endParaRPr>
          </a:p>
        </p:txBody>
      </p:sp>
      <p:sp>
        <p:nvSpPr>
          <p:cNvPr id="384" name="Google Shape;384;p55"/>
          <p:cNvSpPr/>
          <p:nvPr/>
        </p:nvSpPr>
        <p:spPr>
          <a:xfrm>
            <a:off x="6127086" y="1530437"/>
            <a:ext cx="2834640" cy="45076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Business Development</a:t>
            </a:r>
            <a:endParaRPr sz="1400" b="1" i="0" u="none" strike="noStrike" cap="none">
              <a:solidFill>
                <a:schemeClr val="lt1"/>
              </a:solidFill>
              <a:latin typeface="Times New Roman"/>
              <a:ea typeface="Times New Roman"/>
              <a:cs typeface="Times New Roman"/>
              <a:sym typeface="Times New Roman"/>
            </a:endParaRPr>
          </a:p>
        </p:txBody>
      </p:sp>
      <p:sp>
        <p:nvSpPr>
          <p:cNvPr id="385" name="Google Shape;385;p55"/>
          <p:cNvSpPr/>
          <p:nvPr/>
        </p:nvSpPr>
        <p:spPr>
          <a:xfrm>
            <a:off x="9023899" y="1530437"/>
            <a:ext cx="2834640" cy="450760"/>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Sustainability</a:t>
            </a:r>
            <a:endParaRPr sz="1400" b="1" i="0" u="none" strike="noStrike" cap="none">
              <a:solidFill>
                <a:schemeClr val="lt1"/>
              </a:solidFill>
              <a:latin typeface="Times New Roman"/>
              <a:ea typeface="Times New Roman"/>
              <a:cs typeface="Times New Roman"/>
              <a:sym typeface="Times New Roman"/>
            </a:endParaRPr>
          </a:p>
        </p:txBody>
      </p:sp>
      <p:sp>
        <p:nvSpPr>
          <p:cNvPr id="386" name="Google Shape;386;p55"/>
          <p:cNvSpPr/>
          <p:nvPr/>
        </p:nvSpPr>
        <p:spPr>
          <a:xfrm>
            <a:off x="333462" y="2047737"/>
            <a:ext cx="2834640" cy="3606085"/>
          </a:xfrm>
          <a:prstGeom prst="rect">
            <a:avLst/>
          </a:prstGeom>
          <a:solidFill>
            <a:srgbClr val="DBDBDB"/>
          </a:solidFill>
          <a:ln w="25400" cap="flat" cmpd="sng">
            <a:solidFill>
              <a:srgbClr val="DBDB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7" name="Google Shape;387;p55"/>
          <p:cNvSpPr/>
          <p:nvPr/>
        </p:nvSpPr>
        <p:spPr>
          <a:xfrm>
            <a:off x="3230274" y="2047737"/>
            <a:ext cx="2834640" cy="3606085"/>
          </a:xfrm>
          <a:prstGeom prst="rect">
            <a:avLst/>
          </a:prstGeom>
          <a:solidFill>
            <a:srgbClr val="DBDBDB"/>
          </a:solidFill>
          <a:ln w="25400" cap="flat" cmpd="sng">
            <a:solidFill>
              <a:srgbClr val="DBDB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8" name="Google Shape;388;p55"/>
          <p:cNvSpPr/>
          <p:nvPr/>
        </p:nvSpPr>
        <p:spPr>
          <a:xfrm>
            <a:off x="6127086" y="2047737"/>
            <a:ext cx="2834640" cy="3606085"/>
          </a:xfrm>
          <a:prstGeom prst="rect">
            <a:avLst/>
          </a:prstGeom>
          <a:solidFill>
            <a:srgbClr val="DBDBDB"/>
          </a:solidFill>
          <a:ln w="25400" cap="flat" cmpd="sng">
            <a:solidFill>
              <a:srgbClr val="DBDB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9" name="Google Shape;389;p55"/>
          <p:cNvSpPr/>
          <p:nvPr/>
        </p:nvSpPr>
        <p:spPr>
          <a:xfrm>
            <a:off x="9023898" y="2058370"/>
            <a:ext cx="2834640" cy="3606085"/>
          </a:xfrm>
          <a:prstGeom prst="rect">
            <a:avLst/>
          </a:prstGeom>
          <a:solidFill>
            <a:srgbClr val="DBDBDB"/>
          </a:solidFill>
          <a:ln w="25400" cap="flat" cmpd="sng">
            <a:solidFill>
              <a:srgbClr val="DBDB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0" name="Google Shape;390;p55"/>
          <p:cNvPicPr preferRelativeResize="0"/>
          <p:nvPr/>
        </p:nvPicPr>
        <p:blipFill rotWithShape="1">
          <a:blip r:embed="rId3">
            <a:alphaModFix/>
          </a:blip>
          <a:srcRect/>
          <a:stretch/>
        </p:blipFill>
        <p:spPr>
          <a:xfrm>
            <a:off x="1293582" y="2098509"/>
            <a:ext cx="914400" cy="914400"/>
          </a:xfrm>
          <a:prstGeom prst="rect">
            <a:avLst/>
          </a:prstGeom>
          <a:noFill/>
          <a:ln>
            <a:noFill/>
          </a:ln>
        </p:spPr>
      </p:pic>
      <p:pic>
        <p:nvPicPr>
          <p:cNvPr id="391" name="Google Shape;391;p55"/>
          <p:cNvPicPr preferRelativeResize="0"/>
          <p:nvPr/>
        </p:nvPicPr>
        <p:blipFill rotWithShape="1">
          <a:blip r:embed="rId4">
            <a:alphaModFix/>
          </a:blip>
          <a:srcRect/>
          <a:stretch/>
        </p:blipFill>
        <p:spPr>
          <a:xfrm>
            <a:off x="4190394" y="2098509"/>
            <a:ext cx="914400" cy="914400"/>
          </a:xfrm>
          <a:prstGeom prst="rect">
            <a:avLst/>
          </a:prstGeom>
          <a:noFill/>
          <a:ln>
            <a:noFill/>
          </a:ln>
        </p:spPr>
      </p:pic>
      <p:pic>
        <p:nvPicPr>
          <p:cNvPr id="392" name="Google Shape;392;p55"/>
          <p:cNvPicPr preferRelativeResize="0"/>
          <p:nvPr/>
        </p:nvPicPr>
        <p:blipFill rotWithShape="1">
          <a:blip r:embed="rId5">
            <a:alphaModFix/>
          </a:blip>
          <a:srcRect/>
          <a:stretch/>
        </p:blipFill>
        <p:spPr>
          <a:xfrm>
            <a:off x="7087206" y="2098509"/>
            <a:ext cx="914400" cy="914400"/>
          </a:xfrm>
          <a:prstGeom prst="rect">
            <a:avLst/>
          </a:prstGeom>
          <a:noFill/>
          <a:ln>
            <a:noFill/>
          </a:ln>
        </p:spPr>
      </p:pic>
      <p:pic>
        <p:nvPicPr>
          <p:cNvPr id="393" name="Google Shape;393;p55"/>
          <p:cNvPicPr preferRelativeResize="0"/>
          <p:nvPr/>
        </p:nvPicPr>
        <p:blipFill rotWithShape="1">
          <a:blip r:embed="rId6">
            <a:alphaModFix/>
          </a:blip>
          <a:srcRect/>
          <a:stretch/>
        </p:blipFill>
        <p:spPr>
          <a:xfrm>
            <a:off x="9984018" y="2098509"/>
            <a:ext cx="914400" cy="914400"/>
          </a:xfrm>
          <a:prstGeom prst="rect">
            <a:avLst/>
          </a:prstGeom>
          <a:noFill/>
          <a:ln>
            <a:noFill/>
          </a:ln>
        </p:spPr>
      </p:pic>
      <p:sp>
        <p:nvSpPr>
          <p:cNvPr id="394" name="Google Shape;394;p55"/>
          <p:cNvSpPr txBox="1"/>
          <p:nvPr/>
        </p:nvSpPr>
        <p:spPr>
          <a:xfrm>
            <a:off x="333461" y="3013279"/>
            <a:ext cx="2806762" cy="27237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700" b="0" i="0" u="none" strike="noStrike" cap="none">
                <a:solidFill>
                  <a:schemeClr val="dk1"/>
                </a:solidFill>
                <a:latin typeface="Times New Roman"/>
                <a:ea typeface="Times New Roman"/>
                <a:cs typeface="Times New Roman"/>
                <a:sym typeface="Times New Roman"/>
              </a:rPr>
              <a:t>Step-by-step solutions to big picture problems involving:</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750" b="0" i="0" u="none" strike="noStrike" cap="none">
                <a:solidFill>
                  <a:schemeClr val="dk1"/>
                </a:solidFill>
                <a:latin typeface="Times New Roman"/>
                <a:ea typeface="Times New Roman"/>
                <a:cs typeface="Times New Roman"/>
                <a:sym typeface="Times New Roman"/>
              </a:rPr>
              <a:t>Online Advertising</a:t>
            </a:r>
            <a:endParaRPr sz="175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750" b="0" i="0" u="none" strike="noStrike" cap="none">
                <a:solidFill>
                  <a:schemeClr val="dk1"/>
                </a:solidFill>
                <a:latin typeface="Times New Roman"/>
                <a:ea typeface="Times New Roman"/>
                <a:cs typeface="Times New Roman"/>
                <a:sym typeface="Times New Roman"/>
              </a:rPr>
              <a:t>Customer Acquisition</a:t>
            </a:r>
            <a:endParaRPr sz="175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750" b="0" i="0" u="none" strike="noStrike" cap="none">
                <a:solidFill>
                  <a:schemeClr val="dk1"/>
                </a:solidFill>
                <a:latin typeface="Times New Roman"/>
                <a:ea typeface="Times New Roman"/>
                <a:cs typeface="Times New Roman"/>
                <a:sym typeface="Times New Roman"/>
              </a:rPr>
              <a:t>Social Media Utilization</a:t>
            </a:r>
            <a:endParaRPr sz="175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750" b="0" i="0" u="none" strike="noStrike" cap="none">
                <a:solidFill>
                  <a:schemeClr val="dk1"/>
                </a:solidFill>
                <a:latin typeface="Times New Roman"/>
                <a:ea typeface="Times New Roman"/>
                <a:cs typeface="Times New Roman"/>
                <a:sym typeface="Times New Roman"/>
              </a:rPr>
              <a:t>Branding</a:t>
            </a:r>
            <a:endParaRPr sz="175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750" b="0" i="0" u="none" strike="noStrike" cap="none">
                <a:solidFill>
                  <a:schemeClr val="dk1"/>
                </a:solidFill>
                <a:latin typeface="Times New Roman"/>
                <a:ea typeface="Times New Roman"/>
                <a:cs typeface="Times New Roman"/>
                <a:sym typeface="Times New Roman"/>
              </a:rPr>
              <a:t>Target Market Segmentation</a:t>
            </a:r>
            <a:endParaRPr sz="1750" b="0" i="0" u="none" strike="noStrike" cap="none">
              <a:solidFill>
                <a:schemeClr val="dk1"/>
              </a:solidFill>
              <a:latin typeface="Times New Roman"/>
              <a:ea typeface="Times New Roman"/>
              <a:cs typeface="Times New Roman"/>
              <a:sym typeface="Times New Roman"/>
            </a:endParaRPr>
          </a:p>
          <a:p>
            <a:pPr marL="285750" marR="0" lvl="0" indent="-171450" algn="l" rtl="0">
              <a:lnSpc>
                <a:spcPct val="100000"/>
              </a:lnSpc>
              <a:spcBef>
                <a:spcPts val="0"/>
              </a:spcBef>
              <a:spcAft>
                <a:spcPts val="0"/>
              </a:spcAft>
              <a:buClr>
                <a:schemeClr val="dk1"/>
              </a:buClr>
              <a:buSzPts val="1800"/>
              <a:buFont typeface="Noto Sans Symbols"/>
              <a:buNone/>
            </a:pPr>
            <a:endParaRPr sz="1600" b="0" i="0" u="none" strike="noStrike" cap="none">
              <a:solidFill>
                <a:schemeClr val="dk1"/>
              </a:solidFill>
              <a:latin typeface="Arial"/>
              <a:ea typeface="Arial"/>
              <a:cs typeface="Arial"/>
              <a:sym typeface="Arial"/>
            </a:endParaRPr>
          </a:p>
        </p:txBody>
      </p:sp>
      <p:sp>
        <p:nvSpPr>
          <p:cNvPr id="395" name="Google Shape;395;p55"/>
          <p:cNvSpPr txBox="1"/>
          <p:nvPr/>
        </p:nvSpPr>
        <p:spPr>
          <a:xfrm>
            <a:off x="3251345" y="3013279"/>
            <a:ext cx="274320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Detailed core business analysis involving: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Cost Analysis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Competitor Profiling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Price Optimization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Operational Efficiency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Database Optimization</a:t>
            </a:r>
            <a:endParaRPr sz="1400" b="0" i="0" u="none" strike="noStrike" cap="none">
              <a:solidFill>
                <a:srgbClr val="000000"/>
              </a:solidFill>
              <a:latin typeface="Arial"/>
              <a:ea typeface="Arial"/>
              <a:cs typeface="Arial"/>
              <a:sym typeface="Arial"/>
            </a:endParaRPr>
          </a:p>
        </p:txBody>
      </p:sp>
      <p:sp>
        <p:nvSpPr>
          <p:cNvPr id="396" name="Google Shape;396;p55"/>
          <p:cNvSpPr txBox="1"/>
          <p:nvPr/>
        </p:nvSpPr>
        <p:spPr>
          <a:xfrm>
            <a:off x="6127086" y="3013279"/>
            <a:ext cx="2806762"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Long-term planning for:</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Market Entry</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Sponsorships</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New Product Launches</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Website Design</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Partnerships</a:t>
            </a:r>
            <a:endParaRPr sz="1800" b="0" i="0" u="none" strike="noStrike" cap="none">
              <a:solidFill>
                <a:schemeClr val="dk1"/>
              </a:solidFill>
              <a:latin typeface="Times New Roman"/>
              <a:ea typeface="Times New Roman"/>
              <a:cs typeface="Times New Roman"/>
              <a:sym typeface="Times New Roman"/>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Times New Roman"/>
              <a:ea typeface="Times New Roman"/>
              <a:cs typeface="Times New Roman"/>
              <a:sym typeface="Times New Roman"/>
            </a:endParaRPr>
          </a:p>
        </p:txBody>
      </p:sp>
      <p:sp>
        <p:nvSpPr>
          <p:cNvPr id="397" name="Google Shape;397;p55"/>
          <p:cNvSpPr txBox="1"/>
          <p:nvPr/>
        </p:nvSpPr>
        <p:spPr>
          <a:xfrm>
            <a:off x="9025289" y="3013279"/>
            <a:ext cx="2833249"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Provide guidance through:</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Organization Management</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Grant Application</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Fundraising Recommendations</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Platform Utilization</a:t>
            </a:r>
            <a:endParaRPr sz="1800" b="0" i="0" u="none" strike="noStrike" cap="none">
              <a:solidFill>
                <a:schemeClr val="dk1"/>
              </a:solidFill>
              <a:latin typeface="Times New Roman"/>
              <a:ea typeface="Times New Roman"/>
              <a:cs typeface="Times New Roman"/>
              <a:sym typeface="Times New Roman"/>
            </a:endParaRPr>
          </a:p>
          <a:p>
            <a:pPr marL="285750" marR="0" lvl="0" indent="-17145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Times New Roman"/>
              <a:ea typeface="Times New Roman"/>
              <a:cs typeface="Times New Roman"/>
              <a:sym typeface="Times New Roman"/>
            </a:endParaRPr>
          </a:p>
        </p:txBody>
      </p:sp>
      <p:sp>
        <p:nvSpPr>
          <p:cNvPr id="398" name="Google Shape;398;p55"/>
          <p:cNvSpPr txBo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US" sz="2400" b="0" i="0" u="none" strike="noStrike" cap="none">
                <a:solidFill>
                  <a:schemeClr val="lt1"/>
                </a:solidFill>
                <a:latin typeface="Times New Roman"/>
                <a:ea typeface="Times New Roman"/>
                <a:cs typeface="Times New Roman"/>
                <a:sym typeface="Times New Roman"/>
              </a:rPr>
              <a:t>Services We Provide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1800"/>
              <a:buFont typeface="Arial"/>
              <a:buNone/>
            </a:pPr>
            <a:endParaRPr sz="2400" b="0"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grpSp>
        <p:nvGrpSpPr>
          <p:cNvPr id="404" name="Google Shape;404;p20"/>
          <p:cNvGrpSpPr/>
          <p:nvPr/>
        </p:nvGrpSpPr>
        <p:grpSpPr>
          <a:xfrm>
            <a:off x="539576" y="1403427"/>
            <a:ext cx="10927112" cy="3850018"/>
            <a:chOff x="854172" y="1479956"/>
            <a:chExt cx="10927112" cy="3850018"/>
          </a:xfrm>
        </p:grpSpPr>
        <p:grpSp>
          <p:nvGrpSpPr>
            <p:cNvPr id="405" name="Google Shape;405;p20"/>
            <p:cNvGrpSpPr/>
            <p:nvPr/>
          </p:nvGrpSpPr>
          <p:grpSpPr>
            <a:xfrm>
              <a:off x="1323482" y="1479956"/>
              <a:ext cx="1280160" cy="1529807"/>
              <a:chOff x="1838179" y="1848396"/>
              <a:chExt cx="1280160" cy="1529807"/>
            </a:xfrm>
          </p:grpSpPr>
          <p:sp>
            <p:nvSpPr>
              <p:cNvPr id="406" name="Google Shape;406;p20"/>
              <p:cNvSpPr/>
              <p:nvPr/>
            </p:nvSpPr>
            <p:spPr>
              <a:xfrm rot="10800000">
                <a:off x="2089771" y="2990309"/>
                <a:ext cx="776976" cy="387894"/>
              </a:xfrm>
              <a:prstGeom prst="triangle">
                <a:avLst>
                  <a:gd name="adj" fmla="val 50000"/>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07" name="Google Shape;407;p20"/>
              <p:cNvSpPr/>
              <p:nvPr/>
            </p:nvSpPr>
            <p:spPr>
              <a:xfrm>
                <a:off x="1838179" y="1848396"/>
                <a:ext cx="1280160" cy="1280160"/>
              </a:xfrm>
              <a:prstGeom prst="donut">
                <a:avLst>
                  <a:gd name="adj" fmla="val 11109"/>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grpSp>
        <p:sp>
          <p:nvSpPr>
            <p:cNvPr id="408" name="Google Shape;408;p20"/>
            <p:cNvSpPr/>
            <p:nvPr/>
          </p:nvSpPr>
          <p:spPr>
            <a:xfrm>
              <a:off x="854172" y="3278626"/>
              <a:ext cx="2290019" cy="2037806"/>
            </a:xfrm>
            <a:custGeom>
              <a:avLst/>
              <a:gdLst/>
              <a:ahLst/>
              <a:cxnLst/>
              <a:rect l="l" t="t" r="r" b="b"/>
              <a:pathLst>
                <a:path w="1449978" h="2037806" extrusionOk="0">
                  <a:moveTo>
                    <a:pt x="241668" y="0"/>
                  </a:moveTo>
                  <a:lnTo>
                    <a:pt x="656968" y="0"/>
                  </a:lnTo>
                  <a:lnTo>
                    <a:pt x="1449978" y="1671339"/>
                  </a:lnTo>
                  <a:lnTo>
                    <a:pt x="1449978" y="1796138"/>
                  </a:lnTo>
                  <a:cubicBezTo>
                    <a:pt x="1449978" y="1929608"/>
                    <a:pt x="1341780" y="2037806"/>
                    <a:pt x="1208310" y="2037806"/>
                  </a:cubicBezTo>
                  <a:lnTo>
                    <a:pt x="241668" y="2037806"/>
                  </a:lnTo>
                  <a:cubicBezTo>
                    <a:pt x="108198" y="2037806"/>
                    <a:pt x="0" y="1929608"/>
                    <a:pt x="0" y="1796138"/>
                  </a:cubicBezTo>
                  <a:lnTo>
                    <a:pt x="0" y="241668"/>
                  </a:lnTo>
                  <a:cubicBezTo>
                    <a:pt x="0" y="108198"/>
                    <a:pt x="108198" y="0"/>
                    <a:pt x="241668" y="0"/>
                  </a:cubicBezTo>
                  <a:close/>
                </a:path>
              </a:pathLst>
            </a:custGeom>
            <a:solidFill>
              <a:schemeClr val="lt1"/>
            </a:solidFill>
            <a:ln w="25400" cap="flat" cmpd="sng">
              <a:solidFill>
                <a:srgbClr val="C3E3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09" name="Google Shape;409;p20"/>
            <p:cNvSpPr/>
            <p:nvPr/>
          </p:nvSpPr>
          <p:spPr>
            <a:xfrm>
              <a:off x="1712070" y="3181330"/>
              <a:ext cx="1632331" cy="171547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10" name="Google Shape;410;p20"/>
            <p:cNvSpPr txBox="1"/>
            <p:nvPr/>
          </p:nvSpPr>
          <p:spPr>
            <a:xfrm>
              <a:off x="1712069" y="3107060"/>
              <a:ext cx="119844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Times New Roman"/>
                  <a:ea typeface="Times New Roman"/>
                  <a:cs typeface="Times New Roman"/>
                  <a:sym typeface="Times New Roman"/>
                </a:rPr>
                <a:t>Consulting</a:t>
              </a:r>
              <a:endParaRPr sz="1400" b="0" i="0" u="none" strike="noStrike" cap="none">
                <a:solidFill>
                  <a:srgbClr val="000000"/>
                </a:solidFill>
                <a:latin typeface="Arial"/>
                <a:ea typeface="Arial"/>
                <a:cs typeface="Arial"/>
                <a:sym typeface="Arial"/>
              </a:endParaRPr>
            </a:p>
          </p:txBody>
        </p:sp>
        <p:sp>
          <p:nvSpPr>
            <p:cNvPr id="411" name="Google Shape;411;p20"/>
            <p:cNvSpPr txBox="1"/>
            <p:nvPr/>
          </p:nvSpPr>
          <p:spPr>
            <a:xfrm>
              <a:off x="885496" y="3478091"/>
              <a:ext cx="2095517"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Consulting is when clients come to us with a “</a:t>
              </a:r>
              <a:r>
                <a:rPr lang="en-US" sz="1400" b="1" i="0" u="none" strike="noStrike" cap="none">
                  <a:solidFill>
                    <a:srgbClr val="000000"/>
                  </a:solidFill>
                  <a:latin typeface="Times New Roman"/>
                  <a:ea typeface="Times New Roman"/>
                  <a:cs typeface="Times New Roman"/>
                  <a:sym typeface="Times New Roman"/>
                </a:rPr>
                <a:t>business problem”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We take those problems and perform research and create </a:t>
              </a:r>
              <a:r>
                <a:rPr lang="en-US" sz="1400" b="1" i="0" u="none" strike="noStrike" cap="none">
                  <a:solidFill>
                    <a:srgbClr val="000000"/>
                  </a:solidFill>
                  <a:latin typeface="Times New Roman"/>
                  <a:ea typeface="Times New Roman"/>
                  <a:cs typeface="Times New Roman"/>
                  <a:sym typeface="Times New Roman"/>
                </a:rPr>
                <a:t>recommendations</a:t>
              </a:r>
              <a:r>
                <a:rPr lang="en-US" sz="1400" b="0" i="0" u="none" strike="noStrike" cap="none">
                  <a:solidFill>
                    <a:srgbClr val="000000"/>
                  </a:solidFill>
                  <a:latin typeface="Times New Roman"/>
                  <a:ea typeface="Times New Roman"/>
                  <a:cs typeface="Times New Roman"/>
                  <a:sym typeface="Times New Roman"/>
                </a:rPr>
                <a:t> based on those research</a:t>
              </a:r>
              <a:endParaRPr sz="1400" b="0" i="0" u="none" strike="noStrike" cap="none">
                <a:solidFill>
                  <a:srgbClr val="000000"/>
                </a:solidFill>
                <a:latin typeface="Arial"/>
                <a:ea typeface="Arial"/>
                <a:cs typeface="Arial"/>
                <a:sym typeface="Arial"/>
              </a:endParaRPr>
            </a:p>
          </p:txBody>
        </p:sp>
        <p:pic>
          <p:nvPicPr>
            <p:cNvPr id="412" name="Google Shape;412;p20" descr="Presentation with org chart with solid fill"/>
            <p:cNvPicPr preferRelativeResize="0"/>
            <p:nvPr/>
          </p:nvPicPr>
          <p:blipFill rotWithShape="1">
            <a:blip r:embed="rId3">
              <a:alphaModFix/>
            </a:blip>
            <a:srcRect/>
            <a:stretch/>
          </p:blipFill>
          <p:spPr>
            <a:xfrm>
              <a:off x="7153489" y="1744313"/>
              <a:ext cx="737414" cy="737414"/>
            </a:xfrm>
            <a:prstGeom prst="rect">
              <a:avLst/>
            </a:prstGeom>
            <a:noFill/>
            <a:ln>
              <a:noFill/>
            </a:ln>
          </p:spPr>
        </p:pic>
        <p:sp>
          <p:nvSpPr>
            <p:cNvPr id="413" name="Google Shape;413;p20"/>
            <p:cNvSpPr/>
            <p:nvPr/>
          </p:nvSpPr>
          <p:spPr>
            <a:xfrm>
              <a:off x="3029892" y="4884329"/>
              <a:ext cx="216803" cy="216803"/>
            </a:xfrm>
            <a:prstGeom prst="ellipse">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414" name="Google Shape;414;p20"/>
            <p:cNvGrpSpPr/>
            <p:nvPr/>
          </p:nvGrpSpPr>
          <p:grpSpPr>
            <a:xfrm>
              <a:off x="6381239" y="1479956"/>
              <a:ext cx="2679233" cy="3844413"/>
              <a:chOff x="6499495" y="1479956"/>
              <a:chExt cx="2679233" cy="3844413"/>
            </a:xfrm>
          </p:grpSpPr>
          <p:grpSp>
            <p:nvGrpSpPr>
              <p:cNvPr id="415" name="Google Shape;415;p20"/>
              <p:cNvGrpSpPr/>
              <p:nvPr/>
            </p:nvGrpSpPr>
            <p:grpSpPr>
              <a:xfrm>
                <a:off x="6499495" y="1479956"/>
                <a:ext cx="2679233" cy="3844413"/>
                <a:chOff x="6499495" y="1479956"/>
                <a:chExt cx="2679233" cy="3844413"/>
              </a:xfrm>
            </p:grpSpPr>
            <p:grpSp>
              <p:nvGrpSpPr>
                <p:cNvPr id="416" name="Google Shape;416;p20"/>
                <p:cNvGrpSpPr/>
                <p:nvPr/>
              </p:nvGrpSpPr>
              <p:grpSpPr>
                <a:xfrm>
                  <a:off x="6499495" y="1479956"/>
                  <a:ext cx="2679233" cy="3844413"/>
                  <a:chOff x="6160956" y="1479956"/>
                  <a:chExt cx="2679233" cy="3844413"/>
                </a:xfrm>
              </p:grpSpPr>
              <p:sp>
                <p:nvSpPr>
                  <p:cNvPr id="417" name="Google Shape;417;p20"/>
                  <p:cNvSpPr/>
                  <p:nvPr/>
                </p:nvSpPr>
                <p:spPr>
                  <a:xfrm rot="10800000">
                    <a:off x="6913427" y="2624672"/>
                    <a:ext cx="776976" cy="387894"/>
                  </a:xfrm>
                  <a:prstGeom prst="triangle">
                    <a:avLst>
                      <a:gd name="adj" fmla="val 50000"/>
                    </a:avLst>
                  </a:prstGeom>
                  <a:solidFill>
                    <a:srgbClr val="0062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418" name="Google Shape;418;p20"/>
                  <p:cNvGrpSpPr/>
                  <p:nvPr/>
                </p:nvGrpSpPr>
                <p:grpSpPr>
                  <a:xfrm>
                    <a:off x="6661833" y="1479956"/>
                    <a:ext cx="1280160" cy="1529807"/>
                    <a:chOff x="1838179" y="1848396"/>
                    <a:chExt cx="1280160" cy="1529807"/>
                  </a:xfrm>
                </p:grpSpPr>
                <p:sp>
                  <p:nvSpPr>
                    <p:cNvPr id="419" name="Google Shape;419;p20"/>
                    <p:cNvSpPr/>
                    <p:nvPr/>
                  </p:nvSpPr>
                  <p:spPr>
                    <a:xfrm rot="10800000">
                      <a:off x="2089771" y="2990309"/>
                      <a:ext cx="776976" cy="387894"/>
                    </a:xfrm>
                    <a:prstGeom prst="triangle">
                      <a:avLst>
                        <a:gd name="adj" fmla="val 50000"/>
                      </a:avLst>
                    </a:prstGeom>
                    <a:solidFill>
                      <a:srgbClr val="0062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20" name="Google Shape;420;p20"/>
                    <p:cNvSpPr/>
                    <p:nvPr/>
                  </p:nvSpPr>
                  <p:spPr>
                    <a:xfrm>
                      <a:off x="1838179" y="1848396"/>
                      <a:ext cx="1280160" cy="1280160"/>
                    </a:xfrm>
                    <a:prstGeom prst="donut">
                      <a:avLst>
                        <a:gd name="adj" fmla="val 11109"/>
                      </a:avLst>
                    </a:prstGeom>
                    <a:solidFill>
                      <a:srgbClr val="0062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grpSp>
              <p:sp>
                <p:nvSpPr>
                  <p:cNvPr id="421" name="Google Shape;421;p20"/>
                  <p:cNvSpPr/>
                  <p:nvPr/>
                </p:nvSpPr>
                <p:spPr>
                  <a:xfrm>
                    <a:off x="6563516" y="3283760"/>
                    <a:ext cx="930031" cy="171547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22" name="Google Shape;422;p20"/>
                  <p:cNvSpPr/>
                  <p:nvPr/>
                </p:nvSpPr>
                <p:spPr>
                  <a:xfrm>
                    <a:off x="6160956" y="3286563"/>
                    <a:ext cx="2290019" cy="2037806"/>
                  </a:xfrm>
                  <a:custGeom>
                    <a:avLst/>
                    <a:gdLst/>
                    <a:ahLst/>
                    <a:cxnLst/>
                    <a:rect l="l" t="t" r="r" b="b"/>
                    <a:pathLst>
                      <a:path w="1449978" h="2037806" extrusionOk="0">
                        <a:moveTo>
                          <a:pt x="241668" y="0"/>
                        </a:moveTo>
                        <a:lnTo>
                          <a:pt x="656968" y="0"/>
                        </a:lnTo>
                        <a:lnTo>
                          <a:pt x="1449978" y="1671339"/>
                        </a:lnTo>
                        <a:lnTo>
                          <a:pt x="1449978" y="1796138"/>
                        </a:lnTo>
                        <a:cubicBezTo>
                          <a:pt x="1449978" y="1929608"/>
                          <a:pt x="1341780" y="2037806"/>
                          <a:pt x="1208310" y="2037806"/>
                        </a:cubicBezTo>
                        <a:lnTo>
                          <a:pt x="241668" y="2037806"/>
                        </a:lnTo>
                        <a:cubicBezTo>
                          <a:pt x="108198" y="2037806"/>
                          <a:pt x="0" y="1929608"/>
                          <a:pt x="0" y="1796138"/>
                        </a:cubicBezTo>
                        <a:lnTo>
                          <a:pt x="0" y="241668"/>
                        </a:lnTo>
                        <a:cubicBezTo>
                          <a:pt x="0" y="108198"/>
                          <a:pt x="108198" y="0"/>
                          <a:pt x="241668" y="0"/>
                        </a:cubicBezTo>
                        <a:close/>
                      </a:path>
                    </a:pathLst>
                  </a:cu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23" name="Google Shape;423;p20"/>
                  <p:cNvSpPr/>
                  <p:nvPr/>
                </p:nvSpPr>
                <p:spPr>
                  <a:xfrm>
                    <a:off x="7207858" y="3285161"/>
                    <a:ext cx="1632331" cy="167338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sp>
              <p:nvSpPr>
                <p:cNvPr id="424" name="Google Shape;424;p20"/>
                <p:cNvSpPr txBox="1"/>
                <p:nvPr/>
              </p:nvSpPr>
              <p:spPr>
                <a:xfrm>
                  <a:off x="7512326" y="3107060"/>
                  <a:ext cx="126989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Times New Roman"/>
                      <a:ea typeface="Times New Roman"/>
                      <a:cs typeface="Times New Roman"/>
                      <a:sym typeface="Times New Roman"/>
                    </a:rPr>
                    <a:t>Deliverables</a:t>
                  </a:r>
                  <a:endParaRPr sz="1400" b="0" i="0" u="none" strike="noStrike" cap="none">
                    <a:solidFill>
                      <a:srgbClr val="000000"/>
                    </a:solidFill>
                    <a:latin typeface="Arial"/>
                    <a:ea typeface="Arial"/>
                    <a:cs typeface="Arial"/>
                    <a:sym typeface="Arial"/>
                  </a:endParaRPr>
                </a:p>
              </p:txBody>
            </p:sp>
          </p:grpSp>
          <p:sp>
            <p:nvSpPr>
              <p:cNvPr id="425" name="Google Shape;425;p20"/>
              <p:cNvSpPr/>
              <p:nvPr/>
            </p:nvSpPr>
            <p:spPr>
              <a:xfrm>
                <a:off x="6573126" y="3694556"/>
                <a:ext cx="2052074" cy="129948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During a semester you and your team will present to the client </a:t>
                </a:r>
                <a:r>
                  <a:rPr lang="en-US" sz="1400" b="1" i="0" u="none" strike="noStrike" cap="none">
                    <a:solidFill>
                      <a:schemeClr val="dk1"/>
                    </a:solidFill>
                    <a:latin typeface="Times New Roman"/>
                    <a:ea typeface="Times New Roman"/>
                    <a:cs typeface="Times New Roman"/>
                    <a:sym typeface="Times New Roman"/>
                  </a:rPr>
                  <a:t>twice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These presentations will be a compilation of your </a:t>
                </a:r>
                <a:r>
                  <a:rPr lang="en-US" sz="1400" b="1" i="0" u="none" strike="noStrike" cap="none">
                    <a:solidFill>
                      <a:schemeClr val="dk1"/>
                    </a:solidFill>
                    <a:latin typeface="Times New Roman"/>
                    <a:ea typeface="Times New Roman"/>
                    <a:cs typeface="Times New Roman"/>
                    <a:sym typeface="Times New Roman"/>
                  </a:rPr>
                  <a:t>research and recommendations</a:t>
                </a:r>
                <a:endParaRPr sz="1400" b="0" i="0" u="none" strike="noStrike" cap="none">
                  <a:solidFill>
                    <a:srgbClr val="000000"/>
                  </a:solidFill>
                  <a:latin typeface="Arial"/>
                  <a:ea typeface="Arial"/>
                  <a:cs typeface="Arial"/>
                  <a:sym typeface="Arial"/>
                </a:endParaRPr>
              </a:p>
            </p:txBody>
          </p:sp>
          <p:sp>
            <p:nvSpPr>
              <p:cNvPr id="426" name="Google Shape;426;p20"/>
              <p:cNvSpPr/>
              <p:nvPr/>
            </p:nvSpPr>
            <p:spPr>
              <a:xfrm>
                <a:off x="8685659" y="4885639"/>
                <a:ext cx="216803" cy="216803"/>
              </a:xfrm>
              <a:prstGeom prst="ellipse">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427" name="Google Shape;427;p20"/>
            <p:cNvGrpSpPr/>
            <p:nvPr/>
          </p:nvGrpSpPr>
          <p:grpSpPr>
            <a:xfrm>
              <a:off x="9361508" y="1479956"/>
              <a:ext cx="2419776" cy="3850018"/>
              <a:chOff x="9361508" y="1479956"/>
              <a:chExt cx="2419776" cy="3850018"/>
            </a:xfrm>
          </p:grpSpPr>
          <p:sp>
            <p:nvSpPr>
              <p:cNvPr id="428" name="Google Shape;428;p20"/>
              <p:cNvSpPr/>
              <p:nvPr/>
            </p:nvSpPr>
            <p:spPr>
              <a:xfrm>
                <a:off x="9633215" y="3285161"/>
                <a:ext cx="930031" cy="171547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29" name="Google Shape;429;p20"/>
              <p:cNvSpPr/>
              <p:nvPr/>
            </p:nvSpPr>
            <p:spPr>
              <a:xfrm>
                <a:off x="10375351" y="4992731"/>
                <a:ext cx="118754" cy="118754"/>
              </a:xfrm>
              <a:prstGeom prst="ellipse">
                <a:avLst/>
              </a:prstGeom>
              <a:solidFill>
                <a:schemeClr val="accent6"/>
              </a:solidFill>
              <a:ln w="25400" cap="flat" cmpd="sng">
                <a:solidFill>
                  <a:srgbClr val="C9C9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430" name="Google Shape;430;p20"/>
              <p:cNvGrpSpPr/>
              <p:nvPr/>
            </p:nvGrpSpPr>
            <p:grpSpPr>
              <a:xfrm>
                <a:off x="9775472" y="1479956"/>
                <a:ext cx="1280160" cy="1534011"/>
                <a:chOff x="9718246" y="1479956"/>
                <a:chExt cx="1280160" cy="1534011"/>
              </a:xfrm>
            </p:grpSpPr>
            <p:sp>
              <p:nvSpPr>
                <p:cNvPr id="431" name="Google Shape;431;p20"/>
                <p:cNvSpPr/>
                <p:nvPr/>
              </p:nvSpPr>
              <p:spPr>
                <a:xfrm rot="10800000">
                  <a:off x="9969841" y="2626073"/>
                  <a:ext cx="776976" cy="38789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432" name="Google Shape;432;p20"/>
                <p:cNvGrpSpPr/>
                <p:nvPr/>
              </p:nvGrpSpPr>
              <p:grpSpPr>
                <a:xfrm>
                  <a:off x="9718246" y="1479956"/>
                  <a:ext cx="1280160" cy="1529807"/>
                  <a:chOff x="1838179" y="1848396"/>
                  <a:chExt cx="1280160" cy="1529807"/>
                </a:xfrm>
              </p:grpSpPr>
              <p:sp>
                <p:nvSpPr>
                  <p:cNvPr id="433" name="Google Shape;433;p20"/>
                  <p:cNvSpPr/>
                  <p:nvPr/>
                </p:nvSpPr>
                <p:spPr>
                  <a:xfrm rot="10800000">
                    <a:off x="2089771" y="2990309"/>
                    <a:ext cx="776976" cy="387894"/>
                  </a:xfrm>
                  <a:prstGeom prst="triangle">
                    <a:avLst>
                      <a:gd name="adj" fmla="val 50000"/>
                    </a:avLst>
                  </a:prstGeom>
                  <a:solidFill>
                    <a:srgbClr val="001D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34" name="Google Shape;434;p20"/>
                  <p:cNvSpPr/>
                  <p:nvPr/>
                </p:nvSpPr>
                <p:spPr>
                  <a:xfrm>
                    <a:off x="1838179" y="1848396"/>
                    <a:ext cx="1280160" cy="1280160"/>
                  </a:xfrm>
                  <a:prstGeom prst="donut">
                    <a:avLst>
                      <a:gd name="adj" fmla="val 11109"/>
                    </a:avLst>
                  </a:prstGeom>
                  <a:solidFill>
                    <a:srgbClr val="001D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grpSp>
          </p:grpSp>
          <p:sp>
            <p:nvSpPr>
              <p:cNvPr id="435" name="Google Shape;435;p20"/>
              <p:cNvSpPr/>
              <p:nvPr/>
            </p:nvSpPr>
            <p:spPr>
              <a:xfrm>
                <a:off x="9361508" y="3292168"/>
                <a:ext cx="2290019" cy="2037806"/>
              </a:xfrm>
              <a:custGeom>
                <a:avLst/>
                <a:gdLst/>
                <a:ahLst/>
                <a:cxnLst/>
                <a:rect l="l" t="t" r="r" b="b"/>
                <a:pathLst>
                  <a:path w="1449978" h="2037806" extrusionOk="0">
                    <a:moveTo>
                      <a:pt x="241668" y="0"/>
                    </a:moveTo>
                    <a:lnTo>
                      <a:pt x="656968" y="0"/>
                    </a:lnTo>
                    <a:lnTo>
                      <a:pt x="1449978" y="1671339"/>
                    </a:lnTo>
                    <a:lnTo>
                      <a:pt x="1449978" y="1796138"/>
                    </a:lnTo>
                    <a:cubicBezTo>
                      <a:pt x="1449978" y="1929608"/>
                      <a:pt x="1341780" y="2037806"/>
                      <a:pt x="1208310" y="2037806"/>
                    </a:cubicBezTo>
                    <a:lnTo>
                      <a:pt x="241668" y="2037806"/>
                    </a:lnTo>
                    <a:cubicBezTo>
                      <a:pt x="108198" y="2037806"/>
                      <a:pt x="0" y="1929608"/>
                      <a:pt x="0" y="1796138"/>
                    </a:cubicBezTo>
                    <a:lnTo>
                      <a:pt x="0" y="241668"/>
                    </a:lnTo>
                    <a:cubicBezTo>
                      <a:pt x="0" y="108198"/>
                      <a:pt x="108198" y="0"/>
                      <a:pt x="241668" y="0"/>
                    </a:cubicBezTo>
                    <a:close/>
                  </a:path>
                </a:pathLst>
              </a:cu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36" name="Google Shape;436;p20"/>
              <p:cNvSpPr/>
              <p:nvPr/>
            </p:nvSpPr>
            <p:spPr>
              <a:xfrm>
                <a:off x="10137940" y="3230838"/>
                <a:ext cx="1632331" cy="167338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37" name="Google Shape;437;p20"/>
              <p:cNvSpPr/>
              <p:nvPr/>
            </p:nvSpPr>
            <p:spPr>
              <a:xfrm>
                <a:off x="9389434" y="3610912"/>
                <a:ext cx="2056303" cy="129948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Each project team has around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6 – 7 members</a:t>
                </a: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There will be 1 Partner, 1 PM, 1 SC, and anywhere from 3 - 4 Consultants</a:t>
                </a:r>
                <a:endParaRPr sz="1400" b="0" i="0" u="none" strike="noStrike" cap="none">
                  <a:solidFill>
                    <a:srgbClr val="000000"/>
                  </a:solidFill>
                  <a:latin typeface="Arial"/>
                  <a:ea typeface="Arial"/>
                  <a:cs typeface="Arial"/>
                  <a:sym typeface="Arial"/>
                </a:endParaRPr>
              </a:p>
            </p:txBody>
          </p:sp>
          <p:sp>
            <p:nvSpPr>
              <p:cNvPr id="438" name="Google Shape;438;p20"/>
              <p:cNvSpPr/>
              <p:nvPr/>
            </p:nvSpPr>
            <p:spPr>
              <a:xfrm>
                <a:off x="11564481" y="4879578"/>
                <a:ext cx="216803" cy="216803"/>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39" name="Google Shape;439;p20"/>
              <p:cNvSpPr txBox="1"/>
              <p:nvPr/>
            </p:nvSpPr>
            <p:spPr>
              <a:xfrm>
                <a:off x="10228857" y="3107060"/>
                <a:ext cx="102944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Times New Roman"/>
                    <a:ea typeface="Times New Roman"/>
                    <a:cs typeface="Times New Roman"/>
                    <a:sym typeface="Times New Roman"/>
                  </a:rPr>
                  <a:t>Structure</a:t>
                </a:r>
                <a:endParaRPr sz="1400" b="0" i="0" u="none" strike="noStrike" cap="none">
                  <a:solidFill>
                    <a:srgbClr val="000000"/>
                  </a:solidFill>
                  <a:latin typeface="Arial"/>
                  <a:ea typeface="Arial"/>
                  <a:cs typeface="Arial"/>
                  <a:sym typeface="Arial"/>
                </a:endParaRPr>
              </a:p>
            </p:txBody>
          </p:sp>
        </p:grpSp>
        <p:sp>
          <p:nvSpPr>
            <p:cNvPr id="440" name="Google Shape;440;p20"/>
            <p:cNvSpPr/>
            <p:nvPr/>
          </p:nvSpPr>
          <p:spPr>
            <a:xfrm>
              <a:off x="4224384" y="2984314"/>
              <a:ext cx="1632331" cy="171547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441" name="Google Shape;441;p20"/>
            <p:cNvGrpSpPr/>
            <p:nvPr/>
          </p:nvGrpSpPr>
          <p:grpSpPr>
            <a:xfrm>
              <a:off x="3645437" y="1481357"/>
              <a:ext cx="2434766" cy="3838808"/>
              <a:chOff x="3659536" y="1481357"/>
              <a:chExt cx="2434766" cy="3838808"/>
            </a:xfrm>
          </p:grpSpPr>
          <p:sp>
            <p:nvSpPr>
              <p:cNvPr id="442" name="Google Shape;442;p20"/>
              <p:cNvSpPr/>
              <p:nvPr/>
            </p:nvSpPr>
            <p:spPr>
              <a:xfrm rot="10800000">
                <a:off x="4339968" y="2624672"/>
                <a:ext cx="776976" cy="387894"/>
              </a:xfrm>
              <a:prstGeom prst="triangle">
                <a:avLst>
                  <a:gd name="adj" fmla="val 50000"/>
                </a:avLst>
              </a:prstGeom>
              <a:solidFill>
                <a:srgbClr val="88C8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443" name="Google Shape;443;p20"/>
              <p:cNvGrpSpPr/>
              <p:nvPr/>
            </p:nvGrpSpPr>
            <p:grpSpPr>
              <a:xfrm>
                <a:off x="4088375" y="1481357"/>
                <a:ext cx="1280160" cy="1529807"/>
                <a:chOff x="1838179" y="1848396"/>
                <a:chExt cx="1280160" cy="1529807"/>
              </a:xfrm>
            </p:grpSpPr>
            <p:sp>
              <p:nvSpPr>
                <p:cNvPr id="444" name="Google Shape;444;p20"/>
                <p:cNvSpPr/>
                <p:nvPr/>
              </p:nvSpPr>
              <p:spPr>
                <a:xfrm rot="10800000">
                  <a:off x="2089771" y="2990309"/>
                  <a:ext cx="776976" cy="387894"/>
                </a:xfrm>
                <a:prstGeom prst="triangle">
                  <a:avLst>
                    <a:gd name="adj" fmla="val 50000"/>
                  </a:avLst>
                </a:prstGeom>
                <a:solidFill>
                  <a:srgbClr val="89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45" name="Google Shape;445;p20"/>
                <p:cNvSpPr/>
                <p:nvPr/>
              </p:nvSpPr>
              <p:spPr>
                <a:xfrm>
                  <a:off x="1838179" y="1848396"/>
                  <a:ext cx="1280160" cy="1280160"/>
                </a:xfrm>
                <a:prstGeom prst="donut">
                  <a:avLst>
                    <a:gd name="adj" fmla="val 11109"/>
                  </a:avLst>
                </a:prstGeom>
                <a:solidFill>
                  <a:srgbClr val="89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grpSp>
          <p:sp>
            <p:nvSpPr>
              <p:cNvPr id="446" name="Google Shape;446;p20"/>
              <p:cNvSpPr/>
              <p:nvPr/>
            </p:nvSpPr>
            <p:spPr>
              <a:xfrm>
                <a:off x="4192949" y="3283760"/>
                <a:ext cx="930031" cy="171547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pic>
            <p:nvPicPr>
              <p:cNvPr id="447" name="Google Shape;447;p20" descr="Clipboard Checked with solid fill"/>
              <p:cNvPicPr preferRelativeResize="0"/>
              <p:nvPr/>
            </p:nvPicPr>
            <p:blipFill rotWithShape="1">
              <a:blip r:embed="rId4">
                <a:alphaModFix/>
              </a:blip>
              <a:srcRect/>
              <a:stretch/>
            </p:blipFill>
            <p:spPr>
              <a:xfrm>
                <a:off x="4359748" y="1756157"/>
                <a:ext cx="737414" cy="737414"/>
              </a:xfrm>
              <a:prstGeom prst="rect">
                <a:avLst/>
              </a:prstGeom>
              <a:noFill/>
              <a:ln>
                <a:noFill/>
              </a:ln>
            </p:spPr>
          </p:pic>
          <p:sp>
            <p:nvSpPr>
              <p:cNvPr id="448" name="Google Shape;448;p20"/>
              <p:cNvSpPr/>
              <p:nvPr/>
            </p:nvSpPr>
            <p:spPr>
              <a:xfrm>
                <a:off x="3659536" y="3282359"/>
                <a:ext cx="2290019" cy="2037806"/>
              </a:xfrm>
              <a:custGeom>
                <a:avLst/>
                <a:gdLst/>
                <a:ahLst/>
                <a:cxnLst/>
                <a:rect l="l" t="t" r="r" b="b"/>
                <a:pathLst>
                  <a:path w="1449978" h="2037806" extrusionOk="0">
                    <a:moveTo>
                      <a:pt x="241668" y="0"/>
                    </a:moveTo>
                    <a:lnTo>
                      <a:pt x="656968" y="0"/>
                    </a:lnTo>
                    <a:lnTo>
                      <a:pt x="1449978" y="1671339"/>
                    </a:lnTo>
                    <a:lnTo>
                      <a:pt x="1449978" y="1796138"/>
                    </a:lnTo>
                    <a:cubicBezTo>
                      <a:pt x="1449978" y="1929608"/>
                      <a:pt x="1341780" y="2037806"/>
                      <a:pt x="1208310" y="2037806"/>
                    </a:cubicBezTo>
                    <a:lnTo>
                      <a:pt x="241668" y="2037806"/>
                    </a:lnTo>
                    <a:cubicBezTo>
                      <a:pt x="108198" y="2037806"/>
                      <a:pt x="0" y="1929608"/>
                      <a:pt x="0" y="1796138"/>
                    </a:cubicBezTo>
                    <a:lnTo>
                      <a:pt x="0" y="241668"/>
                    </a:lnTo>
                    <a:cubicBezTo>
                      <a:pt x="0" y="108198"/>
                      <a:pt x="108198" y="0"/>
                      <a:pt x="241668" y="0"/>
                    </a:cubicBezTo>
                    <a:close/>
                  </a:path>
                </a:pathLst>
              </a:cu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49" name="Google Shape;449;p20"/>
              <p:cNvSpPr/>
              <p:nvPr/>
            </p:nvSpPr>
            <p:spPr>
              <a:xfrm>
                <a:off x="4548782" y="3170932"/>
                <a:ext cx="1545520" cy="181644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50" name="Google Shape;450;p20"/>
              <p:cNvSpPr/>
              <p:nvPr/>
            </p:nvSpPr>
            <p:spPr>
              <a:xfrm>
                <a:off x="3753116" y="3505891"/>
                <a:ext cx="2087354" cy="161337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As a consultant you will handle a </a:t>
                </a:r>
                <a:r>
                  <a:rPr lang="en-US" sz="1400" b="1" i="0" u="none" strike="noStrike" cap="none">
                    <a:solidFill>
                      <a:schemeClr val="dk1"/>
                    </a:solidFill>
                    <a:latin typeface="Times New Roman"/>
                    <a:ea typeface="Times New Roman"/>
                    <a:cs typeface="Times New Roman"/>
                    <a:sym typeface="Times New Roman"/>
                  </a:rPr>
                  <a:t>“workstream”</a:t>
                </a:r>
                <a:endParaRPr sz="14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This is when a client project is broken into different parts for consultants to work on  </a:t>
                </a:r>
                <a:endParaRPr sz="1400" b="0" i="0" u="none" strike="noStrike" cap="none">
                  <a:solidFill>
                    <a:srgbClr val="000000"/>
                  </a:solidFill>
                  <a:latin typeface="Arial"/>
                  <a:ea typeface="Arial"/>
                  <a:cs typeface="Arial"/>
                  <a:sym typeface="Arial"/>
                </a:endParaRPr>
              </a:p>
            </p:txBody>
          </p:sp>
          <p:sp>
            <p:nvSpPr>
              <p:cNvPr id="451" name="Google Shape;451;p20"/>
              <p:cNvSpPr/>
              <p:nvPr/>
            </p:nvSpPr>
            <p:spPr>
              <a:xfrm>
                <a:off x="5829837" y="4879578"/>
                <a:ext cx="262307" cy="262307"/>
              </a:xfrm>
              <a:prstGeom prst="ellipse">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52" name="Google Shape;452;p20"/>
              <p:cNvSpPr txBox="1"/>
              <p:nvPr/>
            </p:nvSpPr>
            <p:spPr>
              <a:xfrm>
                <a:off x="4535981" y="3091137"/>
                <a:ext cx="138371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Times New Roman"/>
                    <a:ea typeface="Times New Roman"/>
                    <a:cs typeface="Times New Roman"/>
                    <a:sym typeface="Times New Roman"/>
                  </a:rPr>
                  <a:t>Workstreams</a:t>
                </a:r>
                <a:endParaRPr sz="1400" b="0" i="0" u="none" strike="noStrike" cap="none">
                  <a:solidFill>
                    <a:srgbClr val="000000"/>
                  </a:solidFill>
                  <a:latin typeface="Arial"/>
                  <a:ea typeface="Arial"/>
                  <a:cs typeface="Arial"/>
                  <a:sym typeface="Arial"/>
                </a:endParaRPr>
              </a:p>
            </p:txBody>
          </p:sp>
        </p:grpSp>
      </p:grpSp>
      <p:pic>
        <p:nvPicPr>
          <p:cNvPr id="453" name="Google Shape;453;p20" descr="Customer review with solid fill"/>
          <p:cNvPicPr preferRelativeResize="0"/>
          <p:nvPr/>
        </p:nvPicPr>
        <p:blipFill rotWithShape="1">
          <a:blip r:embed="rId5">
            <a:alphaModFix/>
          </a:blip>
          <a:srcRect/>
          <a:stretch/>
        </p:blipFill>
        <p:spPr>
          <a:xfrm>
            <a:off x="1260477" y="1660244"/>
            <a:ext cx="787260" cy="787260"/>
          </a:xfrm>
          <a:prstGeom prst="rect">
            <a:avLst/>
          </a:prstGeom>
          <a:noFill/>
          <a:ln>
            <a:noFill/>
          </a:ln>
        </p:spPr>
      </p:pic>
      <p:pic>
        <p:nvPicPr>
          <p:cNvPr id="454" name="Google Shape;454;p20" descr="Hierarchy with solid fill"/>
          <p:cNvPicPr preferRelativeResize="0"/>
          <p:nvPr/>
        </p:nvPicPr>
        <p:blipFill rotWithShape="1">
          <a:blip r:embed="rId6">
            <a:alphaModFix/>
          </a:blip>
          <a:srcRect/>
          <a:stretch/>
        </p:blipFill>
        <p:spPr>
          <a:xfrm>
            <a:off x="9783634" y="1679628"/>
            <a:ext cx="655794" cy="655794"/>
          </a:xfrm>
          <a:prstGeom prst="rect">
            <a:avLst/>
          </a:prstGeom>
          <a:noFill/>
          <a:ln>
            <a:noFill/>
          </a:ln>
        </p:spPr>
      </p:pic>
      <p:sp>
        <p:nvSpPr>
          <p:cNvPr id="455" name="Google Shape;455;p20"/>
          <p:cNvSpPr txBox="1">
            <a:spLocks noGrp="1"/>
          </p:cNvSpPr>
          <p:nvPr>
            <p:ph type="body" id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a:t>What is a Project?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2"/>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What We Offer</a:t>
            </a:r>
            <a:endParaRPr/>
          </a:p>
          <a:p>
            <a:pPr marL="0" marR="0" lvl="0" indent="0" algn="l" rtl="0">
              <a:lnSpc>
                <a:spcPct val="90000"/>
              </a:lnSpc>
              <a:spcBef>
                <a:spcPts val="0"/>
              </a:spcBef>
              <a:spcAft>
                <a:spcPts val="0"/>
              </a:spcAft>
              <a:buSzPts val="2400"/>
              <a:buFont typeface="Arial"/>
              <a:buNone/>
            </a:pPr>
            <a:endParaRPr/>
          </a:p>
        </p:txBody>
      </p:sp>
      <p:cxnSp>
        <p:nvCxnSpPr>
          <p:cNvPr id="461" name="Google Shape;461;p22"/>
          <p:cNvCxnSpPr/>
          <p:nvPr/>
        </p:nvCxnSpPr>
        <p:spPr>
          <a:xfrm rot="10800000">
            <a:off x="1800360" y="1649606"/>
            <a:ext cx="5196" cy="1779398"/>
          </a:xfrm>
          <a:prstGeom prst="straightConnector1">
            <a:avLst/>
          </a:prstGeom>
          <a:noFill/>
          <a:ln w="9525" cap="flat" cmpd="sng">
            <a:solidFill>
              <a:schemeClr val="accent6"/>
            </a:solidFill>
            <a:prstDash val="dash"/>
            <a:round/>
            <a:headEnd type="none" w="sm" len="sm"/>
            <a:tailEnd type="none" w="sm" len="sm"/>
          </a:ln>
        </p:spPr>
      </p:cxnSp>
      <p:cxnSp>
        <p:nvCxnSpPr>
          <p:cNvPr id="462" name="Google Shape;462;p22"/>
          <p:cNvCxnSpPr/>
          <p:nvPr/>
        </p:nvCxnSpPr>
        <p:spPr>
          <a:xfrm rot="10800000">
            <a:off x="3949479" y="1649602"/>
            <a:ext cx="5196" cy="1779398"/>
          </a:xfrm>
          <a:prstGeom prst="straightConnector1">
            <a:avLst/>
          </a:prstGeom>
          <a:noFill/>
          <a:ln w="9525" cap="flat" cmpd="sng">
            <a:solidFill>
              <a:schemeClr val="accent6"/>
            </a:solidFill>
            <a:prstDash val="dash"/>
            <a:round/>
            <a:headEnd type="none" w="sm" len="sm"/>
            <a:tailEnd type="none" w="sm" len="sm"/>
          </a:ln>
        </p:spPr>
      </p:cxnSp>
      <p:cxnSp>
        <p:nvCxnSpPr>
          <p:cNvPr id="463" name="Google Shape;463;p22"/>
          <p:cNvCxnSpPr/>
          <p:nvPr/>
        </p:nvCxnSpPr>
        <p:spPr>
          <a:xfrm rot="10800000">
            <a:off x="6098598" y="1649598"/>
            <a:ext cx="5196" cy="1779398"/>
          </a:xfrm>
          <a:prstGeom prst="straightConnector1">
            <a:avLst/>
          </a:prstGeom>
          <a:noFill/>
          <a:ln w="9525" cap="flat" cmpd="sng">
            <a:solidFill>
              <a:schemeClr val="accent6"/>
            </a:solidFill>
            <a:prstDash val="dash"/>
            <a:round/>
            <a:headEnd type="none" w="sm" len="sm"/>
            <a:tailEnd type="none" w="sm" len="sm"/>
          </a:ln>
        </p:spPr>
      </p:cxnSp>
      <p:cxnSp>
        <p:nvCxnSpPr>
          <p:cNvPr id="464" name="Google Shape;464;p22"/>
          <p:cNvCxnSpPr/>
          <p:nvPr/>
        </p:nvCxnSpPr>
        <p:spPr>
          <a:xfrm rot="10800000">
            <a:off x="8247717" y="1649594"/>
            <a:ext cx="5196" cy="1779398"/>
          </a:xfrm>
          <a:prstGeom prst="straightConnector1">
            <a:avLst/>
          </a:prstGeom>
          <a:noFill/>
          <a:ln w="9525" cap="flat" cmpd="sng">
            <a:solidFill>
              <a:schemeClr val="accent6"/>
            </a:solidFill>
            <a:prstDash val="dash"/>
            <a:round/>
            <a:headEnd type="none" w="sm" len="sm"/>
            <a:tailEnd type="none" w="sm" len="sm"/>
          </a:ln>
        </p:spPr>
      </p:cxnSp>
      <p:cxnSp>
        <p:nvCxnSpPr>
          <p:cNvPr id="465" name="Google Shape;465;p22"/>
          <p:cNvCxnSpPr/>
          <p:nvPr/>
        </p:nvCxnSpPr>
        <p:spPr>
          <a:xfrm rot="10800000">
            <a:off x="10396836" y="1649590"/>
            <a:ext cx="5196" cy="1779398"/>
          </a:xfrm>
          <a:prstGeom prst="straightConnector1">
            <a:avLst/>
          </a:prstGeom>
          <a:noFill/>
          <a:ln w="9525" cap="flat" cmpd="sng">
            <a:solidFill>
              <a:schemeClr val="accent6"/>
            </a:solidFill>
            <a:prstDash val="dash"/>
            <a:round/>
            <a:headEnd type="none" w="sm" len="sm"/>
            <a:tailEnd type="none" w="sm" len="sm"/>
          </a:ln>
        </p:spPr>
      </p:cxnSp>
      <p:sp>
        <p:nvSpPr>
          <p:cNvPr id="466" name="Google Shape;466;p22"/>
          <p:cNvSpPr/>
          <p:nvPr/>
        </p:nvSpPr>
        <p:spPr>
          <a:xfrm>
            <a:off x="679544" y="3429004"/>
            <a:ext cx="2257220" cy="536713"/>
          </a:xfrm>
          <a:prstGeom prst="chevron">
            <a:avLst>
              <a:gd name="adj" fmla="val 50000"/>
            </a:avLst>
          </a:prstGeom>
          <a:solidFill>
            <a:srgbClr val="DBDBDB"/>
          </a:solidFill>
          <a:ln w="25400"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Training</a:t>
            </a:r>
            <a:endParaRPr sz="1400" b="0" i="0" u="none" strike="noStrike" cap="none">
              <a:solidFill>
                <a:srgbClr val="000000"/>
              </a:solidFill>
              <a:latin typeface="Arial"/>
              <a:ea typeface="Arial"/>
              <a:cs typeface="Arial"/>
              <a:sym typeface="Arial"/>
            </a:endParaRPr>
          </a:p>
        </p:txBody>
      </p:sp>
      <p:sp>
        <p:nvSpPr>
          <p:cNvPr id="467" name="Google Shape;467;p22"/>
          <p:cNvSpPr/>
          <p:nvPr/>
        </p:nvSpPr>
        <p:spPr>
          <a:xfrm>
            <a:off x="2823467" y="3429003"/>
            <a:ext cx="2257220" cy="536713"/>
          </a:xfrm>
          <a:prstGeom prst="chevron">
            <a:avLst>
              <a:gd name="adj" fmla="val 50000"/>
            </a:avLst>
          </a:prstGeom>
          <a:solidFill>
            <a:srgbClr val="DBDBDB"/>
          </a:solidFill>
          <a:ln w="25400"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Professional</a:t>
            </a:r>
            <a:endParaRPr sz="1400" b="0" i="0" u="none" strike="noStrike" cap="none">
              <a:solidFill>
                <a:srgbClr val="000000"/>
              </a:solidFill>
              <a:latin typeface="Arial"/>
              <a:ea typeface="Arial"/>
              <a:cs typeface="Arial"/>
              <a:sym typeface="Arial"/>
            </a:endParaRPr>
          </a:p>
        </p:txBody>
      </p:sp>
      <p:sp>
        <p:nvSpPr>
          <p:cNvPr id="468" name="Google Shape;468;p22"/>
          <p:cNvSpPr/>
          <p:nvPr/>
        </p:nvSpPr>
        <p:spPr>
          <a:xfrm>
            <a:off x="4967390" y="3429002"/>
            <a:ext cx="2257220" cy="536713"/>
          </a:xfrm>
          <a:prstGeom prst="chevron">
            <a:avLst>
              <a:gd name="adj" fmla="val 50000"/>
            </a:avLst>
          </a:prstGeom>
          <a:solidFill>
            <a:srgbClr val="DBDBDB"/>
          </a:solidFill>
          <a:ln w="25400"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Socials</a:t>
            </a:r>
            <a:endParaRPr sz="1400" b="0" i="0" u="none" strike="noStrike" cap="none">
              <a:solidFill>
                <a:srgbClr val="000000"/>
              </a:solidFill>
              <a:latin typeface="Arial"/>
              <a:ea typeface="Arial"/>
              <a:cs typeface="Arial"/>
              <a:sym typeface="Arial"/>
            </a:endParaRPr>
          </a:p>
        </p:txBody>
      </p:sp>
      <p:sp>
        <p:nvSpPr>
          <p:cNvPr id="469" name="Google Shape;469;p22"/>
          <p:cNvSpPr/>
          <p:nvPr/>
        </p:nvSpPr>
        <p:spPr>
          <a:xfrm>
            <a:off x="7111313" y="3429001"/>
            <a:ext cx="2257220" cy="536713"/>
          </a:xfrm>
          <a:prstGeom prst="chevron">
            <a:avLst>
              <a:gd name="adj" fmla="val 50000"/>
            </a:avLst>
          </a:prstGeom>
          <a:solidFill>
            <a:srgbClr val="DBDBDB"/>
          </a:solidFill>
          <a:ln w="25400"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Philanthropy</a:t>
            </a:r>
            <a:endParaRPr sz="1400" b="0" i="0" u="none" strike="noStrike" cap="none">
              <a:solidFill>
                <a:srgbClr val="000000"/>
              </a:solidFill>
              <a:latin typeface="Arial"/>
              <a:ea typeface="Arial"/>
              <a:cs typeface="Arial"/>
              <a:sym typeface="Arial"/>
            </a:endParaRPr>
          </a:p>
        </p:txBody>
      </p:sp>
      <p:sp>
        <p:nvSpPr>
          <p:cNvPr id="470" name="Google Shape;470;p22"/>
          <p:cNvSpPr/>
          <p:nvPr/>
        </p:nvSpPr>
        <p:spPr>
          <a:xfrm>
            <a:off x="9255236" y="3429000"/>
            <a:ext cx="2257220" cy="536713"/>
          </a:xfrm>
          <a:prstGeom prst="chevron">
            <a:avLst>
              <a:gd name="adj" fmla="val 50000"/>
            </a:avLst>
          </a:prstGeom>
          <a:solidFill>
            <a:srgbClr val="DBDBDB"/>
          </a:solidFill>
          <a:ln w="25400" cap="flat" cmpd="sng">
            <a:solidFill>
              <a:srgbClr val="7B7B7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Times New Roman"/>
                <a:ea typeface="Times New Roman"/>
                <a:cs typeface="Times New Roman"/>
                <a:sym typeface="Times New Roman"/>
              </a:rPr>
              <a:t>Miscellaneous</a:t>
            </a:r>
            <a:endParaRPr sz="1400" b="0" i="0" u="none" strike="noStrike" cap="none">
              <a:solidFill>
                <a:srgbClr val="000000"/>
              </a:solidFill>
              <a:latin typeface="Arial"/>
              <a:ea typeface="Arial"/>
              <a:cs typeface="Arial"/>
              <a:sym typeface="Arial"/>
            </a:endParaRPr>
          </a:p>
        </p:txBody>
      </p:sp>
      <p:grpSp>
        <p:nvGrpSpPr>
          <p:cNvPr id="471" name="Google Shape;471;p22"/>
          <p:cNvGrpSpPr/>
          <p:nvPr/>
        </p:nvGrpSpPr>
        <p:grpSpPr>
          <a:xfrm>
            <a:off x="1172022" y="1194932"/>
            <a:ext cx="1273909" cy="1350060"/>
            <a:chOff x="1114551" y="1617778"/>
            <a:chExt cx="1273909" cy="1350060"/>
          </a:xfrm>
        </p:grpSpPr>
        <p:sp>
          <p:nvSpPr>
            <p:cNvPr id="472" name="Google Shape;472;p22"/>
            <p:cNvSpPr/>
            <p:nvPr/>
          </p:nvSpPr>
          <p:spPr>
            <a:xfrm rot="2700000">
              <a:off x="1301110" y="1880490"/>
              <a:ext cx="900788" cy="900788"/>
            </a:xfrm>
            <a:prstGeom prst="rect">
              <a:avLst/>
            </a:prstGeom>
            <a:solidFill>
              <a:srgbClr val="1F8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73" name="Google Shape;473;p22"/>
            <p:cNvSpPr/>
            <p:nvPr/>
          </p:nvSpPr>
          <p:spPr>
            <a:xfrm rot="2700000">
              <a:off x="1301112" y="1804337"/>
              <a:ext cx="900788" cy="900788"/>
            </a:xfrm>
            <a:prstGeom prst="rect">
              <a:avLst/>
            </a:prstGeom>
            <a:solidFill>
              <a:srgbClr val="8EC3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474" name="Google Shape;474;p22"/>
          <p:cNvGrpSpPr/>
          <p:nvPr/>
        </p:nvGrpSpPr>
        <p:grpSpPr>
          <a:xfrm>
            <a:off x="3315740" y="1156853"/>
            <a:ext cx="1273909" cy="1350060"/>
            <a:chOff x="1114551" y="1617778"/>
            <a:chExt cx="1273909" cy="1350060"/>
          </a:xfrm>
        </p:grpSpPr>
        <p:sp>
          <p:nvSpPr>
            <p:cNvPr id="475" name="Google Shape;475;p22"/>
            <p:cNvSpPr/>
            <p:nvPr/>
          </p:nvSpPr>
          <p:spPr>
            <a:xfrm rot="2700000">
              <a:off x="1301110" y="1880490"/>
              <a:ext cx="900788" cy="900788"/>
            </a:xfrm>
            <a:prstGeom prst="rect">
              <a:avLst/>
            </a:prstGeom>
            <a:solidFill>
              <a:srgbClr val="0052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76" name="Google Shape;476;p22"/>
            <p:cNvSpPr/>
            <p:nvPr/>
          </p:nvSpPr>
          <p:spPr>
            <a:xfrm rot="2700000">
              <a:off x="1301112" y="1804337"/>
              <a:ext cx="900788" cy="900788"/>
            </a:xfrm>
            <a:prstGeom prst="rect">
              <a:avLst/>
            </a:prstGeom>
            <a:solidFill>
              <a:srgbClr val="4DAE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477" name="Google Shape;477;p22"/>
          <p:cNvGrpSpPr/>
          <p:nvPr/>
        </p:nvGrpSpPr>
        <p:grpSpPr>
          <a:xfrm>
            <a:off x="5459458" y="1176123"/>
            <a:ext cx="1273909" cy="1350060"/>
            <a:chOff x="1114551" y="1617778"/>
            <a:chExt cx="1273909" cy="1350060"/>
          </a:xfrm>
        </p:grpSpPr>
        <p:sp>
          <p:nvSpPr>
            <p:cNvPr id="478" name="Google Shape;478;p22"/>
            <p:cNvSpPr/>
            <p:nvPr/>
          </p:nvSpPr>
          <p:spPr>
            <a:xfrm rot="2700000">
              <a:off x="1301110" y="1880490"/>
              <a:ext cx="900788" cy="900788"/>
            </a:xfrm>
            <a:prstGeom prst="rect">
              <a:avLst/>
            </a:prstGeom>
            <a:solidFill>
              <a:srgbClr val="003A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79" name="Google Shape;479;p22"/>
            <p:cNvSpPr/>
            <p:nvPr/>
          </p:nvSpPr>
          <p:spPr>
            <a:xfrm rot="2700000">
              <a:off x="1301112" y="1804337"/>
              <a:ext cx="900788" cy="900788"/>
            </a:xfrm>
            <a:prstGeom prst="rect">
              <a:avLst/>
            </a:prstGeom>
            <a:solidFill>
              <a:srgbClr val="1F8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480" name="Google Shape;480;p22"/>
          <p:cNvGrpSpPr/>
          <p:nvPr/>
        </p:nvGrpSpPr>
        <p:grpSpPr>
          <a:xfrm>
            <a:off x="7603176" y="1194929"/>
            <a:ext cx="1273909" cy="1350060"/>
            <a:chOff x="1114551" y="1617778"/>
            <a:chExt cx="1273909" cy="1350060"/>
          </a:xfrm>
        </p:grpSpPr>
        <p:sp>
          <p:nvSpPr>
            <p:cNvPr id="481" name="Google Shape;481;p22"/>
            <p:cNvSpPr/>
            <p:nvPr/>
          </p:nvSpPr>
          <p:spPr>
            <a:xfrm rot="2700000">
              <a:off x="1301110" y="1880490"/>
              <a:ext cx="900788" cy="900788"/>
            </a:xfrm>
            <a:prstGeom prst="rect">
              <a:avLst/>
            </a:prstGeom>
            <a:solidFill>
              <a:srgbClr val="003A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82" name="Google Shape;482;p22"/>
            <p:cNvSpPr/>
            <p:nvPr/>
          </p:nvSpPr>
          <p:spPr>
            <a:xfrm rot="2700000">
              <a:off x="1301112" y="1804337"/>
              <a:ext cx="900788" cy="900788"/>
            </a:xfrm>
            <a:prstGeom prst="rect">
              <a:avLst/>
            </a:prstGeom>
            <a:solidFill>
              <a:srgbClr val="1B71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grpSp>
        <p:nvGrpSpPr>
          <p:cNvPr id="483" name="Google Shape;483;p22"/>
          <p:cNvGrpSpPr/>
          <p:nvPr/>
        </p:nvGrpSpPr>
        <p:grpSpPr>
          <a:xfrm>
            <a:off x="9746892" y="1194930"/>
            <a:ext cx="1273909" cy="1350060"/>
            <a:chOff x="1114551" y="1617778"/>
            <a:chExt cx="1273909" cy="1350060"/>
          </a:xfrm>
        </p:grpSpPr>
        <p:sp>
          <p:nvSpPr>
            <p:cNvPr id="484" name="Google Shape;484;p22"/>
            <p:cNvSpPr/>
            <p:nvPr/>
          </p:nvSpPr>
          <p:spPr>
            <a:xfrm rot="2700000">
              <a:off x="1301110" y="1880490"/>
              <a:ext cx="900788" cy="9007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485" name="Google Shape;485;p22"/>
            <p:cNvSpPr/>
            <p:nvPr/>
          </p:nvSpPr>
          <p:spPr>
            <a:xfrm rot="2700000">
              <a:off x="1301112" y="1804337"/>
              <a:ext cx="900788" cy="900788"/>
            </a:xfrm>
            <a:prstGeom prst="rect">
              <a:avLst/>
            </a:prstGeom>
            <a:solidFill>
              <a:srgbClr val="0D38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sp>
        <p:nvSpPr>
          <p:cNvPr id="486" name="Google Shape;486;p22"/>
          <p:cNvSpPr/>
          <p:nvPr/>
        </p:nvSpPr>
        <p:spPr>
          <a:xfrm>
            <a:off x="679544" y="4207339"/>
            <a:ext cx="2011465" cy="855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Teach the foundational consulting skills</a:t>
            </a:r>
            <a:endParaRPr sz="1400" b="0" i="0" u="none" strike="noStrike" cap="none">
              <a:solidFill>
                <a:srgbClr val="000000"/>
              </a:solidFill>
              <a:latin typeface="Arial"/>
              <a:ea typeface="Arial"/>
              <a:cs typeface="Arial"/>
              <a:sym typeface="Arial"/>
            </a:endParaRPr>
          </a:p>
        </p:txBody>
      </p:sp>
      <p:sp>
        <p:nvSpPr>
          <p:cNvPr id="487" name="Google Shape;487;p22"/>
          <p:cNvSpPr/>
          <p:nvPr/>
        </p:nvSpPr>
        <p:spPr>
          <a:xfrm>
            <a:off x="2852629" y="4207339"/>
            <a:ext cx="2011465" cy="855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Learn vital business skills for career development</a:t>
            </a:r>
            <a:endParaRPr sz="1400" b="0" i="0" u="none" strike="noStrike" cap="none">
              <a:solidFill>
                <a:srgbClr val="000000"/>
              </a:solidFill>
              <a:latin typeface="Arial"/>
              <a:ea typeface="Arial"/>
              <a:cs typeface="Arial"/>
              <a:sym typeface="Arial"/>
            </a:endParaRPr>
          </a:p>
        </p:txBody>
      </p:sp>
      <p:sp>
        <p:nvSpPr>
          <p:cNvPr id="488" name="Google Shape;488;p22"/>
          <p:cNvSpPr/>
          <p:nvPr/>
        </p:nvSpPr>
        <p:spPr>
          <a:xfrm>
            <a:off x="5025714" y="4207339"/>
            <a:ext cx="2011465" cy="855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Build genuine friendships</a:t>
            </a:r>
            <a:endParaRPr sz="1400" b="0" i="0" u="none" strike="noStrike" cap="none">
              <a:solidFill>
                <a:srgbClr val="000000"/>
              </a:solidFill>
              <a:latin typeface="Arial"/>
              <a:ea typeface="Arial"/>
              <a:cs typeface="Arial"/>
              <a:sym typeface="Arial"/>
            </a:endParaRPr>
          </a:p>
        </p:txBody>
      </p:sp>
      <p:sp>
        <p:nvSpPr>
          <p:cNvPr id="489" name="Google Shape;489;p22"/>
          <p:cNvSpPr/>
          <p:nvPr/>
        </p:nvSpPr>
        <p:spPr>
          <a:xfrm>
            <a:off x="7198799" y="4207339"/>
            <a:ext cx="2011465" cy="855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Connect with your project team</a:t>
            </a:r>
            <a:endParaRPr sz="1400" b="0" i="0" u="none" strike="noStrike" cap="none">
              <a:solidFill>
                <a:srgbClr val="000000"/>
              </a:solidFill>
              <a:latin typeface="Arial"/>
              <a:ea typeface="Arial"/>
              <a:cs typeface="Arial"/>
              <a:sym typeface="Arial"/>
            </a:endParaRPr>
          </a:p>
        </p:txBody>
      </p:sp>
      <p:sp>
        <p:nvSpPr>
          <p:cNvPr id="490" name="Google Shape;490;p22"/>
          <p:cNvSpPr/>
          <p:nvPr/>
        </p:nvSpPr>
        <p:spPr>
          <a:xfrm>
            <a:off x="9371885" y="4207339"/>
            <a:ext cx="2011465" cy="855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Other opportunities meant to help you develop</a:t>
            </a:r>
            <a:endParaRPr sz="1400" b="0" i="0" u="none" strike="noStrike" cap="none">
              <a:solidFill>
                <a:srgbClr val="000000"/>
              </a:solidFill>
              <a:latin typeface="Arial"/>
              <a:ea typeface="Arial"/>
              <a:cs typeface="Arial"/>
              <a:sym typeface="Arial"/>
            </a:endParaRPr>
          </a:p>
        </p:txBody>
      </p:sp>
      <p:pic>
        <p:nvPicPr>
          <p:cNvPr id="491" name="Google Shape;491;p22" descr="Body builder with solid fill"/>
          <p:cNvPicPr preferRelativeResize="0"/>
          <p:nvPr/>
        </p:nvPicPr>
        <p:blipFill rotWithShape="1">
          <a:blip r:embed="rId3">
            <a:alphaModFix/>
          </a:blip>
          <a:srcRect/>
          <a:stretch/>
        </p:blipFill>
        <p:spPr>
          <a:xfrm>
            <a:off x="1429622" y="1491427"/>
            <a:ext cx="757064" cy="757064"/>
          </a:xfrm>
          <a:prstGeom prst="rect">
            <a:avLst/>
          </a:prstGeom>
          <a:noFill/>
          <a:ln>
            <a:noFill/>
          </a:ln>
        </p:spPr>
      </p:pic>
      <p:pic>
        <p:nvPicPr>
          <p:cNvPr id="492" name="Google Shape;492;p22" descr="Blueprint with solid fill"/>
          <p:cNvPicPr preferRelativeResize="0"/>
          <p:nvPr/>
        </p:nvPicPr>
        <p:blipFill rotWithShape="1">
          <a:blip r:embed="rId4">
            <a:alphaModFix/>
          </a:blip>
          <a:srcRect/>
          <a:stretch/>
        </p:blipFill>
        <p:spPr>
          <a:xfrm>
            <a:off x="3573544" y="1453349"/>
            <a:ext cx="757065" cy="757065"/>
          </a:xfrm>
          <a:prstGeom prst="rect">
            <a:avLst/>
          </a:prstGeom>
          <a:noFill/>
          <a:ln>
            <a:noFill/>
          </a:ln>
        </p:spPr>
      </p:pic>
      <p:pic>
        <p:nvPicPr>
          <p:cNvPr id="493" name="Google Shape;493;p22" descr="Streamers with solid fill"/>
          <p:cNvPicPr preferRelativeResize="0"/>
          <p:nvPr/>
        </p:nvPicPr>
        <p:blipFill rotWithShape="1">
          <a:blip r:embed="rId5">
            <a:alphaModFix/>
          </a:blip>
          <a:srcRect/>
          <a:stretch/>
        </p:blipFill>
        <p:spPr>
          <a:xfrm>
            <a:off x="5720064" y="1453349"/>
            <a:ext cx="757065" cy="757065"/>
          </a:xfrm>
          <a:prstGeom prst="rect">
            <a:avLst/>
          </a:prstGeom>
          <a:noFill/>
          <a:ln>
            <a:noFill/>
          </a:ln>
        </p:spPr>
      </p:pic>
      <p:pic>
        <p:nvPicPr>
          <p:cNvPr id="494" name="Google Shape;494;p22" descr="Meeting with solid fill"/>
          <p:cNvPicPr preferRelativeResize="0"/>
          <p:nvPr/>
        </p:nvPicPr>
        <p:blipFill rotWithShape="1">
          <a:blip r:embed="rId6">
            <a:alphaModFix/>
          </a:blip>
          <a:srcRect/>
          <a:stretch/>
        </p:blipFill>
        <p:spPr>
          <a:xfrm>
            <a:off x="7861595" y="1488210"/>
            <a:ext cx="757065" cy="757065"/>
          </a:xfrm>
          <a:prstGeom prst="rect">
            <a:avLst/>
          </a:prstGeom>
          <a:noFill/>
          <a:ln>
            <a:noFill/>
          </a:ln>
        </p:spPr>
      </p:pic>
      <p:pic>
        <p:nvPicPr>
          <p:cNvPr id="495" name="Google Shape;495;p22" descr="Squiggle with solid fill"/>
          <p:cNvPicPr preferRelativeResize="0"/>
          <p:nvPr/>
        </p:nvPicPr>
        <p:blipFill rotWithShape="1">
          <a:blip r:embed="rId7">
            <a:alphaModFix/>
          </a:blip>
          <a:srcRect/>
          <a:stretch/>
        </p:blipFill>
        <p:spPr>
          <a:xfrm>
            <a:off x="10011122" y="1513601"/>
            <a:ext cx="751256" cy="751256"/>
          </a:xfrm>
          <a:prstGeom prst="rect">
            <a:avLst/>
          </a:prstGeom>
          <a:noFill/>
          <a:ln>
            <a:noFill/>
          </a:ln>
        </p:spPr>
      </p:pic>
      <p:sp>
        <p:nvSpPr>
          <p:cNvPr id="496" name="Google Shape;496;p22"/>
          <p:cNvSpPr/>
          <p:nvPr/>
        </p:nvSpPr>
        <p:spPr>
          <a:xfrm>
            <a:off x="679544" y="5131600"/>
            <a:ext cx="2011465" cy="855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Slide design training, public speaking workshops</a:t>
            </a:r>
            <a:endParaRPr sz="1400" b="0" i="0" u="none" strike="noStrike" cap="none">
              <a:solidFill>
                <a:srgbClr val="000000"/>
              </a:solidFill>
              <a:latin typeface="Arial"/>
              <a:ea typeface="Arial"/>
              <a:cs typeface="Arial"/>
              <a:sym typeface="Arial"/>
            </a:endParaRPr>
          </a:p>
        </p:txBody>
      </p:sp>
      <p:sp>
        <p:nvSpPr>
          <p:cNvPr id="497" name="Google Shape;497;p22"/>
          <p:cNvSpPr/>
          <p:nvPr/>
        </p:nvSpPr>
        <p:spPr>
          <a:xfrm>
            <a:off x="2856186" y="5131600"/>
            <a:ext cx="2011465" cy="855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Corporate events, resume reviews, case workshops</a:t>
            </a:r>
            <a:endParaRPr sz="1400" b="0" i="0" u="none" strike="noStrike" cap="none">
              <a:solidFill>
                <a:srgbClr val="000000"/>
              </a:solidFill>
              <a:latin typeface="Arial"/>
              <a:ea typeface="Arial"/>
              <a:cs typeface="Arial"/>
              <a:sym typeface="Arial"/>
            </a:endParaRPr>
          </a:p>
        </p:txBody>
      </p:sp>
      <p:sp>
        <p:nvSpPr>
          <p:cNvPr id="498" name="Google Shape;498;p22"/>
          <p:cNvSpPr/>
          <p:nvPr/>
        </p:nvSpPr>
        <p:spPr>
          <a:xfrm>
            <a:off x="5032828" y="5131600"/>
            <a:ext cx="2011465" cy="855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Team socials, new member events, barn dances</a:t>
            </a:r>
            <a:endParaRPr sz="1400" b="0" i="0" u="none" strike="noStrike" cap="none">
              <a:solidFill>
                <a:srgbClr val="000000"/>
              </a:solidFill>
              <a:latin typeface="Arial"/>
              <a:ea typeface="Arial"/>
              <a:cs typeface="Arial"/>
              <a:sym typeface="Arial"/>
            </a:endParaRPr>
          </a:p>
        </p:txBody>
      </p:sp>
      <p:sp>
        <p:nvSpPr>
          <p:cNvPr id="499" name="Google Shape;499;p22"/>
          <p:cNvSpPr/>
          <p:nvPr/>
        </p:nvSpPr>
        <p:spPr>
          <a:xfrm>
            <a:off x="7209470" y="5131600"/>
            <a:ext cx="2011465" cy="855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DREAAM, Salt &amp; Light, Card making, kickball </a:t>
            </a:r>
            <a:endParaRPr sz="1400" b="0" i="0" u="none" strike="noStrike" cap="none">
              <a:solidFill>
                <a:srgbClr val="000000"/>
              </a:solidFill>
              <a:latin typeface="Arial"/>
              <a:ea typeface="Arial"/>
              <a:cs typeface="Arial"/>
              <a:sym typeface="Arial"/>
            </a:endParaRPr>
          </a:p>
        </p:txBody>
      </p:sp>
      <p:sp>
        <p:nvSpPr>
          <p:cNvPr id="500" name="Google Shape;500;p22"/>
          <p:cNvSpPr/>
          <p:nvPr/>
        </p:nvSpPr>
        <p:spPr>
          <a:xfrm>
            <a:off x="9386114" y="5131600"/>
            <a:ext cx="2011465" cy="855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Alumni connections &amp; Leadership Opportunities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4"/>
        <p:cNvGrpSpPr/>
        <p:nvPr/>
      </p:nvGrpSpPr>
      <p:grpSpPr>
        <a:xfrm>
          <a:off x="0" y="0"/>
          <a:ext cx="0" cy="0"/>
          <a:chOff x="0" y="0"/>
          <a:chExt cx="0" cy="0"/>
        </a:xfrm>
      </p:grpSpPr>
      <p:sp>
        <p:nvSpPr>
          <p:cNvPr id="505" name="Google Shape;505;p45"/>
          <p:cNvSpPr txBox="1"/>
          <p:nvPr/>
        </p:nvSpPr>
        <p:spPr>
          <a:xfrm>
            <a:off x="-2735694" y="693697"/>
            <a:ext cx="11483514" cy="259403"/>
          </a:xfrm>
          <a:prstGeom prst="rect">
            <a:avLst/>
          </a:prstGeom>
          <a:noFill/>
          <a:ln>
            <a:noFill/>
          </a:ln>
        </p:spPr>
        <p:txBody>
          <a:bodyPr spcFirstLastPara="1" wrap="square" lIns="91425" tIns="45700" rIns="91425" bIns="45700" anchor="ctr" anchorCtr="0">
            <a:noAutofit/>
          </a:bodyPr>
          <a:lstStyle/>
          <a:p>
            <a:pPr marL="457200" marR="0" lvl="0" indent="-228600" algn="ctr" rtl="0">
              <a:lnSpc>
                <a:spcPct val="90000"/>
              </a:lnSpc>
              <a:spcBef>
                <a:spcPts val="1000"/>
              </a:spcBef>
              <a:spcAft>
                <a:spcPts val="0"/>
              </a:spcAft>
              <a:buClr>
                <a:schemeClr val="dk1"/>
              </a:buClr>
              <a:buSzPts val="1800"/>
              <a:buFont typeface="Arial"/>
              <a:buNone/>
            </a:pPr>
            <a:r>
              <a:rPr lang="en-US" sz="1800" b="0" i="1" u="none" strike="noStrike" cap="none">
                <a:solidFill>
                  <a:schemeClr val="dk1"/>
                </a:solidFill>
                <a:latin typeface="Times New Roman"/>
                <a:ea typeface="Times New Roman"/>
                <a:cs typeface="Times New Roman"/>
                <a:sym typeface="Times New Roman"/>
              </a:rPr>
              <a:t>A potential overview of your week as a New Member in SCNO </a:t>
            </a:r>
            <a:endParaRPr sz="1400" b="0" i="0" u="none" strike="noStrike" cap="none">
              <a:solidFill>
                <a:srgbClr val="000000"/>
              </a:solidFill>
              <a:latin typeface="Arial"/>
              <a:ea typeface="Arial"/>
              <a:cs typeface="Arial"/>
              <a:sym typeface="Arial"/>
            </a:endParaRPr>
          </a:p>
        </p:txBody>
      </p:sp>
      <p:grpSp>
        <p:nvGrpSpPr>
          <p:cNvPr id="506" name="Google Shape;506;p45"/>
          <p:cNvGrpSpPr/>
          <p:nvPr/>
        </p:nvGrpSpPr>
        <p:grpSpPr>
          <a:xfrm>
            <a:off x="-9620" y="2196979"/>
            <a:ext cx="12126911" cy="3030484"/>
            <a:chOff x="-9620" y="2196979"/>
            <a:chExt cx="12126911" cy="3030484"/>
          </a:xfrm>
        </p:grpSpPr>
        <p:sp>
          <p:nvSpPr>
            <p:cNvPr id="507" name="Google Shape;507;p45"/>
            <p:cNvSpPr txBox="1"/>
            <p:nvPr/>
          </p:nvSpPr>
          <p:spPr>
            <a:xfrm>
              <a:off x="-9620" y="4304133"/>
              <a:ext cx="259248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Times New Roman"/>
                  <a:ea typeface="Times New Roman"/>
                  <a:cs typeface="Times New Roman"/>
                  <a:sym typeface="Times New Roman"/>
                </a:rPr>
                <a:t>Team Meeting (Client Updates, Weekly Workstreams)</a:t>
              </a:r>
              <a:endParaRPr sz="1400" b="0" i="0" u="none" strike="noStrike" cap="none">
                <a:solidFill>
                  <a:srgbClr val="000000"/>
                </a:solidFill>
                <a:latin typeface="Arial"/>
                <a:ea typeface="Arial"/>
                <a:cs typeface="Arial"/>
                <a:sym typeface="Arial"/>
              </a:endParaRPr>
            </a:p>
          </p:txBody>
        </p:sp>
        <p:grpSp>
          <p:nvGrpSpPr>
            <p:cNvPr id="508" name="Google Shape;508;p45"/>
            <p:cNvGrpSpPr/>
            <p:nvPr/>
          </p:nvGrpSpPr>
          <p:grpSpPr>
            <a:xfrm>
              <a:off x="731520" y="2624901"/>
              <a:ext cx="10728961" cy="1608198"/>
              <a:chOff x="731519" y="2624901"/>
              <a:chExt cx="10728961" cy="1608198"/>
            </a:xfrm>
          </p:grpSpPr>
          <p:sp>
            <p:nvSpPr>
              <p:cNvPr id="509" name="Google Shape;509;p45"/>
              <p:cNvSpPr/>
              <p:nvPr/>
            </p:nvSpPr>
            <p:spPr>
              <a:xfrm>
                <a:off x="1286621" y="3388360"/>
                <a:ext cx="9563100" cy="81280"/>
              </a:xfrm>
              <a:prstGeom prst="rect">
                <a:avLst/>
              </a:prstGeom>
              <a:solidFill>
                <a:srgbClr val="DBDBDB"/>
              </a:solidFill>
              <a:ln w="25400" cap="flat" cmpd="sng">
                <a:solidFill>
                  <a:srgbClr val="DBDB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0" name="Google Shape;510;p45"/>
              <p:cNvSpPr/>
              <p:nvPr/>
            </p:nvSpPr>
            <p:spPr>
              <a:xfrm>
                <a:off x="731520" y="3040380"/>
                <a:ext cx="777240" cy="777240"/>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lt1"/>
                    </a:solidFill>
                    <a:latin typeface="Times New Roman"/>
                    <a:ea typeface="Times New Roman"/>
                    <a:cs typeface="Times New Roman"/>
                    <a:sym typeface="Times New Roman"/>
                  </a:rPr>
                  <a:t>Mon</a:t>
                </a:r>
                <a:endParaRPr sz="1400" b="0" i="0" u="none" strike="noStrike" cap="none">
                  <a:solidFill>
                    <a:srgbClr val="000000"/>
                  </a:solidFill>
                  <a:latin typeface="Arial"/>
                  <a:ea typeface="Arial"/>
                  <a:cs typeface="Arial"/>
                  <a:sym typeface="Arial"/>
                </a:endParaRPr>
              </a:p>
            </p:txBody>
          </p:sp>
          <p:sp>
            <p:nvSpPr>
              <p:cNvPr id="511" name="Google Shape;511;p45"/>
              <p:cNvSpPr/>
              <p:nvPr/>
            </p:nvSpPr>
            <p:spPr>
              <a:xfrm>
                <a:off x="2390140" y="3040380"/>
                <a:ext cx="777240" cy="777240"/>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accent2"/>
                    </a:solidFill>
                    <a:latin typeface="Times New Roman"/>
                    <a:ea typeface="Times New Roman"/>
                    <a:cs typeface="Times New Roman"/>
                    <a:sym typeface="Times New Roman"/>
                  </a:rPr>
                  <a:t>Tue</a:t>
                </a:r>
                <a:endParaRPr sz="1400" b="0" i="0" u="none" strike="noStrike" cap="none">
                  <a:solidFill>
                    <a:srgbClr val="000000"/>
                  </a:solidFill>
                  <a:latin typeface="Arial"/>
                  <a:ea typeface="Arial"/>
                  <a:cs typeface="Arial"/>
                  <a:sym typeface="Arial"/>
                </a:endParaRPr>
              </a:p>
            </p:txBody>
          </p:sp>
          <p:sp>
            <p:nvSpPr>
              <p:cNvPr id="512" name="Google Shape;512;p45"/>
              <p:cNvSpPr/>
              <p:nvPr/>
            </p:nvSpPr>
            <p:spPr>
              <a:xfrm>
                <a:off x="4048760" y="3040380"/>
                <a:ext cx="777240" cy="777240"/>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lt1"/>
                    </a:solidFill>
                    <a:latin typeface="Times New Roman"/>
                    <a:ea typeface="Times New Roman"/>
                    <a:cs typeface="Times New Roman"/>
                    <a:sym typeface="Times New Roman"/>
                  </a:rPr>
                  <a:t>Wed</a:t>
                </a:r>
                <a:endParaRPr sz="1400" b="0" i="0" u="none" strike="noStrike" cap="none">
                  <a:solidFill>
                    <a:srgbClr val="000000"/>
                  </a:solidFill>
                  <a:latin typeface="Arial"/>
                  <a:ea typeface="Arial"/>
                  <a:cs typeface="Arial"/>
                  <a:sym typeface="Arial"/>
                </a:endParaRPr>
              </a:p>
            </p:txBody>
          </p:sp>
          <p:sp>
            <p:nvSpPr>
              <p:cNvPr id="513" name="Google Shape;513;p45"/>
              <p:cNvSpPr/>
              <p:nvPr/>
            </p:nvSpPr>
            <p:spPr>
              <a:xfrm>
                <a:off x="5707380" y="3040380"/>
                <a:ext cx="777240" cy="777240"/>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accent2"/>
                    </a:solidFill>
                    <a:latin typeface="Times New Roman"/>
                    <a:ea typeface="Times New Roman"/>
                    <a:cs typeface="Times New Roman"/>
                    <a:sym typeface="Times New Roman"/>
                  </a:rPr>
                  <a:t>Thu</a:t>
                </a:r>
                <a:endParaRPr sz="1400" b="0" i="0" u="none" strike="noStrike" cap="none">
                  <a:solidFill>
                    <a:srgbClr val="000000"/>
                  </a:solidFill>
                  <a:latin typeface="Arial"/>
                  <a:ea typeface="Arial"/>
                  <a:cs typeface="Arial"/>
                  <a:sym typeface="Arial"/>
                </a:endParaRPr>
              </a:p>
            </p:txBody>
          </p:sp>
          <p:sp>
            <p:nvSpPr>
              <p:cNvPr id="514" name="Google Shape;514;p45"/>
              <p:cNvSpPr/>
              <p:nvPr/>
            </p:nvSpPr>
            <p:spPr>
              <a:xfrm>
                <a:off x="7366000" y="3040380"/>
                <a:ext cx="777240" cy="777240"/>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lt1"/>
                    </a:solidFill>
                    <a:latin typeface="Times New Roman"/>
                    <a:ea typeface="Times New Roman"/>
                    <a:cs typeface="Times New Roman"/>
                    <a:sym typeface="Times New Roman"/>
                  </a:rPr>
                  <a:t>Fri</a:t>
                </a:r>
                <a:endParaRPr sz="1400" b="0" i="0" u="none" strike="noStrike" cap="none">
                  <a:solidFill>
                    <a:srgbClr val="000000"/>
                  </a:solidFill>
                  <a:latin typeface="Arial"/>
                  <a:ea typeface="Arial"/>
                  <a:cs typeface="Arial"/>
                  <a:sym typeface="Arial"/>
                </a:endParaRPr>
              </a:p>
            </p:txBody>
          </p:sp>
          <p:sp>
            <p:nvSpPr>
              <p:cNvPr id="515" name="Google Shape;515;p45"/>
              <p:cNvSpPr/>
              <p:nvPr/>
            </p:nvSpPr>
            <p:spPr>
              <a:xfrm>
                <a:off x="9024620" y="3040380"/>
                <a:ext cx="777240" cy="777240"/>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accent2"/>
                    </a:solidFill>
                    <a:latin typeface="Times New Roman"/>
                    <a:ea typeface="Times New Roman"/>
                    <a:cs typeface="Times New Roman"/>
                    <a:sym typeface="Times New Roman"/>
                  </a:rPr>
                  <a:t>Sat</a:t>
                </a:r>
                <a:endParaRPr sz="1400" b="0" i="0" u="none" strike="noStrike" cap="none">
                  <a:solidFill>
                    <a:srgbClr val="000000"/>
                  </a:solidFill>
                  <a:latin typeface="Arial"/>
                  <a:ea typeface="Arial"/>
                  <a:cs typeface="Arial"/>
                  <a:sym typeface="Arial"/>
                </a:endParaRPr>
              </a:p>
            </p:txBody>
          </p:sp>
          <p:sp>
            <p:nvSpPr>
              <p:cNvPr id="516" name="Google Shape;516;p45"/>
              <p:cNvSpPr/>
              <p:nvPr/>
            </p:nvSpPr>
            <p:spPr>
              <a:xfrm>
                <a:off x="10683240" y="3040380"/>
                <a:ext cx="777240" cy="777240"/>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lt1"/>
                    </a:solidFill>
                    <a:latin typeface="Times New Roman"/>
                    <a:ea typeface="Times New Roman"/>
                    <a:cs typeface="Times New Roman"/>
                    <a:sym typeface="Times New Roman"/>
                  </a:rPr>
                  <a:t>Sun</a:t>
                </a:r>
                <a:endParaRPr sz="1400" b="0" i="0" u="none" strike="noStrike" cap="none">
                  <a:solidFill>
                    <a:srgbClr val="000000"/>
                  </a:solidFill>
                  <a:latin typeface="Arial"/>
                  <a:ea typeface="Arial"/>
                  <a:cs typeface="Arial"/>
                  <a:sym typeface="Arial"/>
                </a:endParaRPr>
              </a:p>
            </p:txBody>
          </p:sp>
          <p:sp>
            <p:nvSpPr>
              <p:cNvPr id="517" name="Google Shape;517;p45"/>
              <p:cNvSpPr/>
              <p:nvPr/>
            </p:nvSpPr>
            <p:spPr>
              <a:xfrm rot="10800000">
                <a:off x="731519" y="4102693"/>
                <a:ext cx="777240" cy="130406"/>
              </a:xfrm>
              <a:prstGeom prst="trapezoid">
                <a:avLst>
                  <a:gd name="adj" fmla="val 68628"/>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8" name="Google Shape;518;p45"/>
              <p:cNvSpPr/>
              <p:nvPr/>
            </p:nvSpPr>
            <p:spPr>
              <a:xfrm rot="10800000">
                <a:off x="4048759" y="4044379"/>
                <a:ext cx="777240" cy="130406"/>
              </a:xfrm>
              <a:prstGeom prst="trapezoid">
                <a:avLst>
                  <a:gd name="adj" fmla="val 68628"/>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9" name="Google Shape;519;p45"/>
              <p:cNvSpPr/>
              <p:nvPr/>
            </p:nvSpPr>
            <p:spPr>
              <a:xfrm rot="10800000">
                <a:off x="7365999" y="4035194"/>
                <a:ext cx="777240" cy="130406"/>
              </a:xfrm>
              <a:prstGeom prst="trapezoid">
                <a:avLst>
                  <a:gd name="adj" fmla="val 68628"/>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0" name="Google Shape;520;p45"/>
              <p:cNvSpPr/>
              <p:nvPr/>
            </p:nvSpPr>
            <p:spPr>
              <a:xfrm rot="10800000">
                <a:off x="10683240" y="4044380"/>
                <a:ext cx="777240" cy="130406"/>
              </a:xfrm>
              <a:prstGeom prst="trapezoid">
                <a:avLst>
                  <a:gd name="adj" fmla="val 68628"/>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1" name="Google Shape;521;p45"/>
              <p:cNvSpPr/>
              <p:nvPr/>
            </p:nvSpPr>
            <p:spPr>
              <a:xfrm>
                <a:off x="2390139" y="2624901"/>
                <a:ext cx="777240" cy="130406"/>
              </a:xfrm>
              <a:prstGeom prst="trapezoid">
                <a:avLst>
                  <a:gd name="adj" fmla="val 68628"/>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2" name="Google Shape;522;p45"/>
              <p:cNvSpPr/>
              <p:nvPr/>
            </p:nvSpPr>
            <p:spPr>
              <a:xfrm>
                <a:off x="5707379" y="2627197"/>
                <a:ext cx="777240" cy="130406"/>
              </a:xfrm>
              <a:prstGeom prst="trapezoid">
                <a:avLst>
                  <a:gd name="adj" fmla="val 68628"/>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3" name="Google Shape;523;p45"/>
              <p:cNvSpPr/>
              <p:nvPr/>
            </p:nvSpPr>
            <p:spPr>
              <a:xfrm>
                <a:off x="9024619" y="2627197"/>
                <a:ext cx="777240" cy="130406"/>
              </a:xfrm>
              <a:prstGeom prst="trapezoid">
                <a:avLst>
                  <a:gd name="adj" fmla="val 68628"/>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524" name="Google Shape;524;p45"/>
            <p:cNvSpPr txBox="1"/>
            <p:nvPr/>
          </p:nvSpPr>
          <p:spPr>
            <a:xfrm>
              <a:off x="1482519" y="2196979"/>
              <a:ext cx="259248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Times New Roman"/>
                  <a:ea typeface="Times New Roman"/>
                  <a:cs typeface="Times New Roman"/>
                  <a:sym typeface="Times New Roman"/>
                </a:rPr>
                <a:t>Client Meeting</a:t>
              </a:r>
              <a:endParaRPr sz="1400" b="0" i="0" u="none" strike="noStrike" cap="none">
                <a:solidFill>
                  <a:srgbClr val="000000"/>
                </a:solidFill>
                <a:latin typeface="Arial"/>
                <a:ea typeface="Arial"/>
                <a:cs typeface="Arial"/>
                <a:sym typeface="Arial"/>
              </a:endParaRPr>
            </a:p>
          </p:txBody>
        </p:sp>
        <p:sp>
          <p:nvSpPr>
            <p:cNvPr id="525" name="Google Shape;525;p45"/>
            <p:cNvSpPr txBox="1"/>
            <p:nvPr/>
          </p:nvSpPr>
          <p:spPr>
            <a:xfrm>
              <a:off x="3272635" y="4304133"/>
              <a:ext cx="236737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Times New Roman"/>
                  <a:ea typeface="Times New Roman"/>
                  <a:cs typeface="Times New Roman"/>
                  <a:sym typeface="Times New Roman"/>
                </a:rPr>
                <a:t>Workstreams Due (Slides / White pages)</a:t>
              </a:r>
              <a:endParaRPr sz="1400" b="0" i="0" u="none" strike="noStrike" cap="none">
                <a:solidFill>
                  <a:srgbClr val="000000"/>
                </a:solidFill>
                <a:latin typeface="Arial"/>
                <a:ea typeface="Arial"/>
                <a:cs typeface="Arial"/>
                <a:sym typeface="Arial"/>
              </a:endParaRPr>
            </a:p>
          </p:txBody>
        </p:sp>
        <p:sp>
          <p:nvSpPr>
            <p:cNvPr id="526" name="Google Shape;526;p45"/>
            <p:cNvSpPr txBox="1"/>
            <p:nvPr/>
          </p:nvSpPr>
          <p:spPr>
            <a:xfrm>
              <a:off x="6458378" y="4304132"/>
              <a:ext cx="259248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Times New Roman"/>
                  <a:ea typeface="Times New Roman"/>
                  <a:cs typeface="Times New Roman"/>
                  <a:sym typeface="Times New Roman"/>
                </a:rPr>
                <a:t>Slide Feedback Due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1" u="none" strike="noStrike" cap="none">
                <a:solidFill>
                  <a:srgbClr val="000000"/>
                </a:solidFill>
                <a:latin typeface="Times New Roman"/>
                <a:ea typeface="Times New Roman"/>
                <a:cs typeface="Times New Roman"/>
                <a:sym typeface="Times New Roman"/>
              </a:endParaRPr>
            </a:p>
          </p:txBody>
        </p:sp>
        <p:sp>
          <p:nvSpPr>
            <p:cNvPr id="527" name="Google Shape;527;p45"/>
            <p:cNvSpPr txBox="1"/>
            <p:nvPr/>
          </p:nvSpPr>
          <p:spPr>
            <a:xfrm>
              <a:off x="8090759" y="2196979"/>
              <a:ext cx="259248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Times New Roman"/>
                  <a:ea typeface="Times New Roman"/>
                  <a:cs typeface="Times New Roman"/>
                  <a:sym typeface="Times New Roman"/>
                </a:rPr>
                <a:t>Break Day</a:t>
              </a:r>
              <a:endParaRPr sz="1400" b="0" i="0" u="none" strike="noStrike" cap="none">
                <a:solidFill>
                  <a:srgbClr val="000000"/>
                </a:solidFill>
                <a:latin typeface="Arial"/>
                <a:ea typeface="Arial"/>
                <a:cs typeface="Arial"/>
                <a:sym typeface="Arial"/>
              </a:endParaRPr>
            </a:p>
          </p:txBody>
        </p:sp>
        <p:sp>
          <p:nvSpPr>
            <p:cNvPr id="528" name="Google Shape;528;p45"/>
            <p:cNvSpPr txBox="1"/>
            <p:nvPr/>
          </p:nvSpPr>
          <p:spPr>
            <a:xfrm>
              <a:off x="4799759" y="2196979"/>
              <a:ext cx="259248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Times New Roman"/>
                  <a:ea typeface="Times New Roman"/>
                  <a:cs typeface="Times New Roman"/>
                  <a:sym typeface="Times New Roman"/>
                </a:rPr>
                <a:t>Receive Feedback</a:t>
              </a:r>
              <a:endParaRPr sz="1400" b="0" i="0" u="none" strike="noStrike" cap="none">
                <a:solidFill>
                  <a:srgbClr val="000000"/>
                </a:solidFill>
                <a:latin typeface="Arial"/>
                <a:ea typeface="Arial"/>
                <a:cs typeface="Arial"/>
                <a:sym typeface="Arial"/>
              </a:endParaRPr>
            </a:p>
          </p:txBody>
        </p:sp>
        <p:sp>
          <p:nvSpPr>
            <p:cNvPr id="529" name="Google Shape;529;p45"/>
            <p:cNvSpPr txBox="1"/>
            <p:nvPr/>
          </p:nvSpPr>
          <p:spPr>
            <a:xfrm>
              <a:off x="10026431" y="4304133"/>
              <a:ext cx="209086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rgbClr val="000000"/>
                  </a:solidFill>
                  <a:latin typeface="Times New Roman"/>
                  <a:ea typeface="Times New Roman"/>
                  <a:cs typeface="Times New Roman"/>
                  <a:sym typeface="Times New Roman"/>
                </a:rPr>
                <a:t>New Member Training :)</a:t>
              </a:r>
              <a:endParaRPr sz="1800" b="1" i="1" u="none" strike="noStrike" cap="none">
                <a:solidFill>
                  <a:srgbClr val="000000"/>
                </a:solidFill>
                <a:latin typeface="Times New Roman"/>
                <a:ea typeface="Times New Roman"/>
                <a:cs typeface="Times New Roman"/>
                <a:sym typeface="Times New Roman"/>
              </a:endParaRPr>
            </a:p>
          </p:txBody>
        </p:sp>
      </p:grpSp>
      <p:sp>
        <p:nvSpPr>
          <p:cNvPr id="530" name="Google Shape;530;p45"/>
          <p:cNvSpPr txBox="1">
            <a:spLocks noGrp="1"/>
          </p:cNvSpPr>
          <p:nvPr>
            <p:ph type="body" id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a:t>Consultant Week in the Life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4"/>
        <p:cNvGrpSpPr/>
        <p:nvPr/>
      </p:nvGrpSpPr>
      <p:grpSpPr>
        <a:xfrm>
          <a:off x="0" y="0"/>
          <a:ext cx="0" cy="0"/>
          <a:chOff x="0" y="0"/>
          <a:chExt cx="0" cy="0"/>
        </a:xfrm>
      </p:grpSpPr>
      <p:grpSp>
        <p:nvGrpSpPr>
          <p:cNvPr id="535" name="Google Shape;535;g3b9c75c9168_5_0"/>
          <p:cNvGrpSpPr/>
          <p:nvPr/>
        </p:nvGrpSpPr>
        <p:grpSpPr>
          <a:xfrm>
            <a:off x="6351456" y="945886"/>
            <a:ext cx="4792800" cy="4756283"/>
            <a:chOff x="5730482" y="1073839"/>
            <a:chExt cx="4792800" cy="5148050"/>
          </a:xfrm>
        </p:grpSpPr>
        <p:sp>
          <p:nvSpPr>
            <p:cNvPr id="536" name="Google Shape;536;g3b9c75c9168_5_0"/>
            <p:cNvSpPr/>
            <p:nvPr/>
          </p:nvSpPr>
          <p:spPr>
            <a:xfrm>
              <a:off x="5730482" y="1073839"/>
              <a:ext cx="4792800" cy="1076100"/>
            </a:xfrm>
            <a:prstGeom prst="rect">
              <a:avLst/>
            </a:prstGeom>
            <a:solidFill>
              <a:schemeClr val="accen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Times New Roman"/>
                  <a:ea typeface="Times New Roman"/>
                  <a:cs typeface="Times New Roman"/>
                  <a:sym typeface="Times New Roman"/>
                </a:rPr>
                <a:t>Caroline Ozturk</a:t>
              </a:r>
              <a:endParaRPr sz="2400" b="0" i="0" u="none" strike="noStrike" cap="none">
                <a:solidFill>
                  <a:schemeClr val="lt1"/>
                </a:solidFill>
                <a:latin typeface="Times New Roman"/>
                <a:ea typeface="Times New Roman"/>
                <a:cs typeface="Times New Roman"/>
                <a:sym typeface="Times New Roman"/>
              </a:endParaRPr>
            </a:p>
          </p:txBody>
        </p:sp>
        <p:sp>
          <p:nvSpPr>
            <p:cNvPr id="537" name="Google Shape;537;g3b9c75c9168_5_0"/>
            <p:cNvSpPr/>
            <p:nvPr/>
          </p:nvSpPr>
          <p:spPr>
            <a:xfrm>
              <a:off x="5730482" y="2149989"/>
              <a:ext cx="4792800" cy="4071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200000"/>
                </a:lnSpc>
                <a:spcBef>
                  <a:spcPts val="0"/>
                </a:spcBef>
                <a:spcAft>
                  <a:spcPts val="0"/>
                </a:spcAft>
                <a:buClr>
                  <a:schemeClr val="dk1"/>
                </a:buClr>
                <a:buSzPts val="2800"/>
                <a:buFont typeface="Arial"/>
                <a:buNone/>
              </a:pPr>
              <a:endParaRPr sz="1000">
                <a:solidFill>
                  <a:schemeClr val="dk1"/>
                </a:solidFill>
                <a:latin typeface="Times New Roman"/>
                <a:ea typeface="Times New Roman"/>
                <a:cs typeface="Times New Roman"/>
                <a:sym typeface="Times New Roman"/>
              </a:endParaRPr>
            </a:p>
            <a:p>
              <a:pPr marL="0" lvl="0" indent="0" algn="ctr" rtl="0">
                <a:lnSpc>
                  <a:spcPct val="150000"/>
                </a:lnSpc>
                <a:spcBef>
                  <a:spcPts val="0"/>
                </a:spcBef>
                <a:spcAft>
                  <a:spcPts val="0"/>
                </a:spcAft>
                <a:buClr>
                  <a:schemeClr val="dk1"/>
                </a:buClr>
                <a:buSzPts val="1800"/>
                <a:buFont typeface="Arial"/>
                <a:buNone/>
              </a:pPr>
              <a:r>
                <a:rPr lang="en-US" sz="1800" b="1">
                  <a:solidFill>
                    <a:schemeClr val="dk1"/>
                  </a:solidFill>
                  <a:latin typeface="Times New Roman"/>
                  <a:ea typeface="Times New Roman"/>
                  <a:cs typeface="Times New Roman"/>
                  <a:sym typeface="Times New Roman"/>
                </a:rPr>
                <a:t>Current SCNO Position: </a:t>
              </a:r>
              <a:r>
                <a:rPr lang="en-US" sz="1800">
                  <a:solidFill>
                    <a:schemeClr val="dk1"/>
                  </a:solidFill>
                  <a:latin typeface="Times New Roman"/>
                  <a:ea typeface="Times New Roman"/>
                  <a:cs typeface="Times New Roman"/>
                  <a:sym typeface="Times New Roman"/>
                </a:rPr>
                <a:t>Senior Consultant</a:t>
              </a:r>
              <a:endParaRPr sz="1200">
                <a:solidFill>
                  <a:schemeClr val="dk1"/>
                </a:solidFill>
              </a:endParaRPr>
            </a:p>
            <a:p>
              <a:pPr marL="0" lvl="0" indent="0" algn="ctr" rtl="0">
                <a:lnSpc>
                  <a:spcPct val="150000"/>
                </a:lnSpc>
                <a:spcBef>
                  <a:spcPts val="0"/>
                </a:spcBef>
                <a:spcAft>
                  <a:spcPts val="0"/>
                </a:spcAft>
                <a:buClr>
                  <a:schemeClr val="dk1"/>
                </a:buClr>
                <a:buSzPts val="2800"/>
                <a:buFont typeface="Arial"/>
                <a:buNone/>
              </a:pPr>
              <a:endParaRPr sz="1000">
                <a:solidFill>
                  <a:schemeClr val="dk1"/>
                </a:solidFill>
                <a:latin typeface="Times New Roman"/>
                <a:ea typeface="Times New Roman"/>
                <a:cs typeface="Times New Roman"/>
                <a:sym typeface="Times New Roman"/>
              </a:endParaRPr>
            </a:p>
            <a:p>
              <a:pPr marL="0" lvl="0" indent="0" algn="ctr" rtl="0">
                <a:lnSpc>
                  <a:spcPct val="150000"/>
                </a:lnSpc>
                <a:spcBef>
                  <a:spcPts val="0"/>
                </a:spcBef>
                <a:spcAft>
                  <a:spcPts val="0"/>
                </a:spcAft>
                <a:buClr>
                  <a:schemeClr val="dk1"/>
                </a:buClr>
                <a:buSzPts val="1800"/>
                <a:buFont typeface="Arial"/>
                <a:buNone/>
              </a:pPr>
              <a:r>
                <a:rPr lang="en-US" sz="1800" b="1">
                  <a:solidFill>
                    <a:schemeClr val="dk1"/>
                  </a:solidFill>
                  <a:latin typeface="Times New Roman"/>
                  <a:ea typeface="Times New Roman"/>
                  <a:cs typeface="Times New Roman"/>
                  <a:sym typeface="Times New Roman"/>
                </a:rPr>
                <a:t>Major: </a:t>
              </a:r>
              <a:r>
                <a:rPr lang="en-US" sz="1800">
                  <a:solidFill>
                    <a:schemeClr val="dk1"/>
                  </a:solidFill>
                  <a:latin typeface="Times New Roman"/>
                  <a:ea typeface="Times New Roman"/>
                  <a:cs typeface="Times New Roman"/>
                  <a:sym typeface="Times New Roman"/>
                </a:rPr>
                <a:t>Accountancy + Data Science</a:t>
              </a:r>
              <a:endParaRPr>
                <a:solidFill>
                  <a:schemeClr val="dk1"/>
                </a:solidFill>
              </a:endParaRPr>
            </a:p>
            <a:p>
              <a:pPr marL="0" lvl="0" indent="0" algn="ctr" rtl="0">
                <a:lnSpc>
                  <a:spcPct val="150000"/>
                </a:lnSpc>
                <a:spcBef>
                  <a:spcPts val="0"/>
                </a:spcBef>
                <a:spcAft>
                  <a:spcPts val="0"/>
                </a:spcAft>
                <a:buClr>
                  <a:schemeClr val="dk1"/>
                </a:buClr>
                <a:buSzPts val="2800"/>
                <a:buFont typeface="Arial"/>
                <a:buNone/>
              </a:pPr>
              <a:endParaRPr sz="1000">
                <a:solidFill>
                  <a:schemeClr val="dk1"/>
                </a:solidFill>
                <a:latin typeface="Times New Roman"/>
                <a:ea typeface="Times New Roman"/>
                <a:cs typeface="Times New Roman"/>
                <a:sym typeface="Times New Roman"/>
              </a:endParaRPr>
            </a:p>
            <a:p>
              <a:pPr marL="0" lvl="0" indent="0" algn="ctr" rtl="0">
                <a:lnSpc>
                  <a:spcPct val="150000"/>
                </a:lnSpc>
                <a:spcBef>
                  <a:spcPts val="0"/>
                </a:spcBef>
                <a:spcAft>
                  <a:spcPts val="0"/>
                </a:spcAft>
                <a:buClr>
                  <a:schemeClr val="dk1"/>
                </a:buClr>
                <a:buSzPts val="1800"/>
                <a:buFont typeface="Arial"/>
                <a:buNone/>
              </a:pPr>
              <a:r>
                <a:rPr lang="en-US" sz="1800" b="1">
                  <a:solidFill>
                    <a:schemeClr val="dk1"/>
                  </a:solidFill>
                  <a:latin typeface="Times New Roman"/>
                  <a:ea typeface="Times New Roman"/>
                  <a:cs typeface="Times New Roman"/>
                  <a:sym typeface="Times New Roman"/>
                </a:rPr>
                <a:t>Year:</a:t>
              </a:r>
              <a:r>
                <a:rPr lang="en-US" sz="1800">
                  <a:solidFill>
                    <a:schemeClr val="dk1"/>
                  </a:solidFill>
                  <a:latin typeface="Times New Roman"/>
                  <a:ea typeface="Times New Roman"/>
                  <a:cs typeface="Times New Roman"/>
                  <a:sym typeface="Times New Roman"/>
                </a:rPr>
                <a:t> Sophomore</a:t>
              </a:r>
              <a:endParaRPr sz="1200">
                <a:solidFill>
                  <a:schemeClr val="dk1"/>
                </a:solidFill>
              </a:endParaRPr>
            </a:p>
            <a:p>
              <a:pPr marL="0" lvl="0" indent="0" algn="ctr" rtl="0">
                <a:lnSpc>
                  <a:spcPct val="150000"/>
                </a:lnSpc>
                <a:spcBef>
                  <a:spcPts val="0"/>
                </a:spcBef>
                <a:spcAft>
                  <a:spcPts val="0"/>
                </a:spcAft>
                <a:buClr>
                  <a:schemeClr val="dk1"/>
                </a:buClr>
                <a:buSzPts val="2800"/>
                <a:buFont typeface="Arial"/>
                <a:buNone/>
              </a:pPr>
              <a:endParaRPr sz="1000">
                <a:solidFill>
                  <a:schemeClr val="dk1"/>
                </a:solidFill>
                <a:latin typeface="Times New Roman"/>
                <a:ea typeface="Times New Roman"/>
                <a:cs typeface="Times New Roman"/>
                <a:sym typeface="Times New Roman"/>
              </a:endParaRPr>
            </a:p>
            <a:p>
              <a:pPr marL="0" lvl="0" indent="0" algn="ctr" rtl="0">
                <a:lnSpc>
                  <a:spcPct val="150000"/>
                </a:lnSpc>
                <a:spcBef>
                  <a:spcPts val="0"/>
                </a:spcBef>
                <a:spcAft>
                  <a:spcPts val="0"/>
                </a:spcAft>
                <a:buClr>
                  <a:schemeClr val="dk1"/>
                </a:buClr>
                <a:buSzPts val="1800"/>
                <a:buFont typeface="Arial"/>
                <a:buNone/>
              </a:pPr>
              <a:r>
                <a:rPr lang="en-US" sz="1800" b="1">
                  <a:solidFill>
                    <a:schemeClr val="dk1"/>
                  </a:solidFill>
                  <a:latin typeface="Times New Roman"/>
                  <a:ea typeface="Times New Roman"/>
                  <a:cs typeface="Times New Roman"/>
                  <a:sym typeface="Times New Roman"/>
                </a:rPr>
                <a:t>Favorite memory of SCNO? </a:t>
              </a:r>
              <a:r>
                <a:rPr lang="en-US" sz="1800">
                  <a:solidFill>
                    <a:schemeClr val="dk1"/>
                  </a:solidFill>
                  <a:latin typeface="Times New Roman"/>
                  <a:ea typeface="Times New Roman"/>
                  <a:cs typeface="Times New Roman"/>
                  <a:sym typeface="Times New Roman"/>
                </a:rPr>
                <a:t>Team Social @ Cocomero!</a:t>
              </a:r>
              <a:endParaRPr>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800"/>
                <a:buFont typeface="Arial"/>
                <a:buNone/>
              </a:pPr>
              <a:endParaRPr sz="12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800" b="1">
                <a:solidFill>
                  <a:schemeClr val="dk1"/>
                </a:solidFill>
                <a:latin typeface="Times New Roman"/>
                <a:ea typeface="Times New Roman"/>
                <a:cs typeface="Times New Roman"/>
                <a:sym typeface="Times New Roman"/>
              </a:endParaRPr>
            </a:p>
          </p:txBody>
        </p:sp>
        <p:sp>
          <p:nvSpPr>
            <p:cNvPr id="538" name="Google Shape;538;g3b9c75c9168_5_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9" name="Google Shape;539;g3b9c75c9168_5_0" title="Headshot - Caroline Ozturk.jpg"/>
          <p:cNvPicPr preferRelativeResize="0"/>
          <p:nvPr/>
        </p:nvPicPr>
        <p:blipFill>
          <a:blip r:embed="rId3">
            <a:alphaModFix/>
          </a:blip>
          <a:stretch>
            <a:fillRect/>
          </a:stretch>
        </p:blipFill>
        <p:spPr>
          <a:xfrm>
            <a:off x="1660000" y="945875"/>
            <a:ext cx="3172354" cy="4756209"/>
          </a:xfrm>
          <a:prstGeom prst="rect">
            <a:avLst/>
          </a:prstGeom>
          <a:noFill/>
          <a:ln>
            <a:noFill/>
          </a:ln>
        </p:spPr>
      </p:pic>
      <p:sp>
        <p:nvSpPr>
          <p:cNvPr id="540" name="Google Shape;540;g3b9c75c9168_5_0"/>
          <p:cNvSpPr txBox="1">
            <a:spLocks noGrp="1"/>
          </p:cNvSpPr>
          <p:nvPr>
            <p:ph type="body" id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a:t>Fall ‘25 New Member Spotlight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6"/>
          <p:cNvSpPr/>
          <p:nvPr/>
        </p:nvSpPr>
        <p:spPr>
          <a:xfrm>
            <a:off x="0" y="3706091"/>
            <a:ext cx="9753600" cy="1004455"/>
          </a:xfrm>
          <a:prstGeom prst="rect">
            <a:avLst/>
          </a:prstGeom>
          <a:solidFill>
            <a:schemeClr val="accen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How to Structure a Case Interview Response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0"/>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Understanding the Situation</a:t>
            </a:r>
            <a:endParaRPr sz="2400" b="0" i="0" u="none" strike="noStrike" cap="none">
              <a:solidFill>
                <a:schemeClr val="lt1"/>
              </a:solidFill>
              <a:latin typeface="Times New Roman"/>
              <a:ea typeface="Times New Roman"/>
              <a:cs typeface="Times New Roman"/>
              <a:sym typeface="Times New Roman"/>
            </a:endParaRPr>
          </a:p>
        </p:txBody>
      </p:sp>
      <p:grpSp>
        <p:nvGrpSpPr>
          <p:cNvPr id="552" name="Google Shape;552;p10"/>
          <p:cNvGrpSpPr/>
          <p:nvPr/>
        </p:nvGrpSpPr>
        <p:grpSpPr>
          <a:xfrm>
            <a:off x="260890" y="1251203"/>
            <a:ext cx="3561150" cy="3549661"/>
            <a:chOff x="354300" y="1255475"/>
            <a:chExt cx="3561150" cy="3549661"/>
          </a:xfrm>
        </p:grpSpPr>
        <p:grpSp>
          <p:nvGrpSpPr>
            <p:cNvPr id="553" name="Google Shape;553;p10"/>
            <p:cNvGrpSpPr/>
            <p:nvPr/>
          </p:nvGrpSpPr>
          <p:grpSpPr>
            <a:xfrm>
              <a:off x="354300" y="2534286"/>
              <a:ext cx="3561150" cy="529500"/>
              <a:chOff x="354300" y="2385390"/>
              <a:chExt cx="3561150" cy="529500"/>
            </a:xfrm>
          </p:grpSpPr>
          <p:cxnSp>
            <p:nvCxnSpPr>
              <p:cNvPr id="554" name="Google Shape;554;p10"/>
              <p:cNvCxnSpPr/>
              <p:nvPr/>
            </p:nvCxnSpPr>
            <p:spPr>
              <a:xfrm>
                <a:off x="354300" y="2650140"/>
                <a:ext cx="3561150" cy="0"/>
              </a:xfrm>
              <a:prstGeom prst="straightConnector1">
                <a:avLst/>
              </a:prstGeom>
              <a:noFill/>
              <a:ln w="9525" cap="flat" cmpd="sng">
                <a:solidFill>
                  <a:schemeClr val="dk1"/>
                </a:solidFill>
                <a:prstDash val="solid"/>
                <a:miter lim="800000"/>
                <a:headEnd type="none" w="sm" len="sm"/>
                <a:tailEnd type="none" w="sm" len="sm"/>
              </a:ln>
            </p:spPr>
          </p:cxnSp>
          <p:sp>
            <p:nvSpPr>
              <p:cNvPr id="555" name="Google Shape;555;p10"/>
              <p:cNvSpPr/>
              <p:nvPr/>
            </p:nvSpPr>
            <p:spPr>
              <a:xfrm>
                <a:off x="1417519" y="2385390"/>
                <a:ext cx="1434712" cy="52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Summarize</a:t>
                </a:r>
                <a:endParaRPr sz="1400" b="0" i="0" u="none" strike="noStrike" cap="none">
                  <a:solidFill>
                    <a:srgbClr val="000000"/>
                  </a:solidFill>
                  <a:latin typeface="Times New Roman"/>
                  <a:ea typeface="Times New Roman"/>
                  <a:cs typeface="Times New Roman"/>
                  <a:sym typeface="Times New Roman"/>
                </a:endParaRPr>
              </a:p>
            </p:txBody>
          </p:sp>
        </p:grpSp>
        <p:sp>
          <p:nvSpPr>
            <p:cNvPr id="556" name="Google Shape;556;p10"/>
            <p:cNvSpPr txBox="1"/>
            <p:nvPr/>
          </p:nvSpPr>
          <p:spPr>
            <a:xfrm>
              <a:off x="445425" y="3327936"/>
              <a:ext cx="3378900" cy="1477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Listen to the entire situation</a:t>
              </a:r>
              <a:endParaRPr sz="14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Take notes</a:t>
              </a:r>
              <a:endParaRPr sz="14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Highlight relevant information</a:t>
              </a:r>
              <a:endParaRPr sz="14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Paraphrase the question</a:t>
              </a:r>
              <a:endParaRPr sz="14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600"/>
                </a:spcBef>
                <a:spcAft>
                  <a:spcPts val="60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Restate key points</a:t>
              </a:r>
              <a:endParaRPr sz="1400" b="0" i="0" u="none" strike="noStrike" cap="none">
                <a:solidFill>
                  <a:srgbClr val="000000"/>
                </a:solidFill>
                <a:latin typeface="Arial"/>
                <a:ea typeface="Arial"/>
                <a:cs typeface="Arial"/>
                <a:sym typeface="Arial"/>
              </a:endParaRPr>
            </a:p>
          </p:txBody>
        </p:sp>
        <p:pic>
          <p:nvPicPr>
            <p:cNvPr id="557" name="Google Shape;557;p10" descr="Scribble outline"/>
            <p:cNvPicPr preferRelativeResize="0"/>
            <p:nvPr/>
          </p:nvPicPr>
          <p:blipFill rotWithShape="1">
            <a:blip r:embed="rId3">
              <a:alphaModFix/>
            </a:blip>
            <a:srcRect/>
            <a:stretch/>
          </p:blipFill>
          <p:spPr>
            <a:xfrm>
              <a:off x="1645106" y="1255475"/>
              <a:ext cx="979539" cy="979539"/>
            </a:xfrm>
            <a:prstGeom prst="rect">
              <a:avLst/>
            </a:prstGeom>
            <a:noFill/>
            <a:ln>
              <a:noFill/>
            </a:ln>
          </p:spPr>
        </p:pic>
      </p:grpSp>
      <p:grpSp>
        <p:nvGrpSpPr>
          <p:cNvPr id="558" name="Google Shape;558;p10"/>
          <p:cNvGrpSpPr/>
          <p:nvPr/>
        </p:nvGrpSpPr>
        <p:grpSpPr>
          <a:xfrm>
            <a:off x="4315425" y="1180957"/>
            <a:ext cx="3561150" cy="3867430"/>
            <a:chOff x="8369960" y="1180957"/>
            <a:chExt cx="3561150" cy="3867430"/>
          </a:xfrm>
        </p:grpSpPr>
        <p:grpSp>
          <p:nvGrpSpPr>
            <p:cNvPr id="559" name="Google Shape;559;p10"/>
            <p:cNvGrpSpPr/>
            <p:nvPr/>
          </p:nvGrpSpPr>
          <p:grpSpPr>
            <a:xfrm>
              <a:off x="8369960" y="2530014"/>
              <a:ext cx="3561150" cy="529500"/>
              <a:chOff x="8463370" y="2385390"/>
              <a:chExt cx="3561150" cy="529500"/>
            </a:xfrm>
          </p:grpSpPr>
          <p:cxnSp>
            <p:nvCxnSpPr>
              <p:cNvPr id="560" name="Google Shape;560;p10"/>
              <p:cNvCxnSpPr/>
              <p:nvPr/>
            </p:nvCxnSpPr>
            <p:spPr>
              <a:xfrm>
                <a:off x="8463370" y="2650140"/>
                <a:ext cx="3561150" cy="0"/>
              </a:xfrm>
              <a:prstGeom prst="straightConnector1">
                <a:avLst/>
              </a:prstGeom>
              <a:noFill/>
              <a:ln w="9525" cap="flat" cmpd="sng">
                <a:solidFill>
                  <a:schemeClr val="dk1"/>
                </a:solidFill>
                <a:prstDash val="solid"/>
                <a:miter lim="800000"/>
                <a:headEnd type="none" w="sm" len="sm"/>
                <a:tailEnd type="none" w="sm" len="sm"/>
              </a:ln>
            </p:spPr>
          </p:cxnSp>
          <p:sp>
            <p:nvSpPr>
              <p:cNvPr id="561" name="Google Shape;561;p10"/>
              <p:cNvSpPr/>
              <p:nvPr/>
            </p:nvSpPr>
            <p:spPr>
              <a:xfrm>
                <a:off x="9104879" y="2385390"/>
                <a:ext cx="2278132" cy="52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Clarifying Questions</a:t>
                </a:r>
                <a:endParaRPr sz="1400" b="0" i="0" u="none" strike="noStrike" cap="none">
                  <a:solidFill>
                    <a:srgbClr val="000000"/>
                  </a:solidFill>
                  <a:latin typeface="Times New Roman"/>
                  <a:ea typeface="Times New Roman"/>
                  <a:cs typeface="Times New Roman"/>
                  <a:sym typeface="Times New Roman"/>
                </a:endParaRPr>
              </a:p>
            </p:txBody>
          </p:sp>
        </p:grpSp>
        <p:sp>
          <p:nvSpPr>
            <p:cNvPr id="562" name="Google Shape;562;p10"/>
            <p:cNvSpPr txBox="1"/>
            <p:nvPr/>
          </p:nvSpPr>
          <p:spPr>
            <a:xfrm>
              <a:off x="8648135" y="3323664"/>
              <a:ext cx="3004800" cy="172472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Verify the objective</a:t>
              </a:r>
              <a:endParaRPr sz="14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Ask any scoping questions</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Ask questions about things that weren’t clear</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Make sure you have a solid understanding of the case before you move on</a:t>
              </a:r>
              <a:endParaRPr sz="1800" b="0" i="0" u="none" strike="noStrike" cap="none">
                <a:solidFill>
                  <a:schemeClr val="dk1"/>
                </a:solidFill>
                <a:latin typeface="Times New Roman"/>
                <a:ea typeface="Times New Roman"/>
                <a:cs typeface="Times New Roman"/>
                <a:sym typeface="Times New Roman"/>
              </a:endParaRPr>
            </a:p>
            <a:p>
              <a:pPr marL="285750" marR="0" lvl="0" indent="-171450" algn="l" rtl="0">
                <a:lnSpc>
                  <a:spcPct val="100000"/>
                </a:lnSpc>
                <a:spcBef>
                  <a:spcPts val="600"/>
                </a:spcBef>
                <a:spcAft>
                  <a:spcPts val="600"/>
                </a:spcAft>
                <a:buClr>
                  <a:schemeClr val="dk1"/>
                </a:buClr>
                <a:buSzPts val="1800"/>
                <a:buFont typeface="Noto Sans Symbols"/>
                <a:buNone/>
              </a:pPr>
              <a:endParaRPr sz="1400" b="0" i="0" u="none" strike="noStrike" cap="none">
                <a:solidFill>
                  <a:srgbClr val="000000"/>
                </a:solidFill>
                <a:latin typeface="Times New Roman"/>
                <a:ea typeface="Times New Roman"/>
                <a:cs typeface="Times New Roman"/>
                <a:sym typeface="Times New Roman"/>
              </a:endParaRPr>
            </a:p>
          </p:txBody>
        </p:sp>
        <p:pic>
          <p:nvPicPr>
            <p:cNvPr id="563" name="Google Shape;563;p10" descr="Help outline"/>
            <p:cNvPicPr preferRelativeResize="0"/>
            <p:nvPr/>
          </p:nvPicPr>
          <p:blipFill rotWithShape="1">
            <a:blip r:embed="rId4">
              <a:alphaModFix/>
            </a:blip>
            <a:srcRect/>
            <a:stretch/>
          </p:blipFill>
          <p:spPr>
            <a:xfrm>
              <a:off x="9590520" y="1180957"/>
              <a:ext cx="1120031" cy="1120031"/>
            </a:xfrm>
            <a:prstGeom prst="rect">
              <a:avLst/>
            </a:prstGeom>
            <a:noFill/>
            <a:ln>
              <a:noFill/>
            </a:ln>
          </p:spPr>
        </p:pic>
      </p:grpSp>
      <p:grpSp>
        <p:nvGrpSpPr>
          <p:cNvPr id="564" name="Google Shape;564;p10"/>
          <p:cNvGrpSpPr/>
          <p:nvPr/>
        </p:nvGrpSpPr>
        <p:grpSpPr>
          <a:xfrm>
            <a:off x="8278835" y="1180957"/>
            <a:ext cx="3561150" cy="3619907"/>
            <a:chOff x="4411350" y="1185229"/>
            <a:chExt cx="3561150" cy="3619907"/>
          </a:xfrm>
        </p:grpSpPr>
        <p:grpSp>
          <p:nvGrpSpPr>
            <p:cNvPr id="565" name="Google Shape;565;p10"/>
            <p:cNvGrpSpPr/>
            <p:nvPr/>
          </p:nvGrpSpPr>
          <p:grpSpPr>
            <a:xfrm>
              <a:off x="4411350" y="2534286"/>
              <a:ext cx="3561150" cy="529500"/>
              <a:chOff x="4411350" y="2385390"/>
              <a:chExt cx="3561150" cy="529500"/>
            </a:xfrm>
          </p:grpSpPr>
          <p:cxnSp>
            <p:nvCxnSpPr>
              <p:cNvPr id="566" name="Google Shape;566;p10"/>
              <p:cNvCxnSpPr/>
              <p:nvPr/>
            </p:nvCxnSpPr>
            <p:spPr>
              <a:xfrm>
                <a:off x="4411350" y="2650140"/>
                <a:ext cx="3561150" cy="0"/>
              </a:xfrm>
              <a:prstGeom prst="straightConnector1">
                <a:avLst/>
              </a:prstGeom>
              <a:noFill/>
              <a:ln w="9525" cap="flat" cmpd="sng">
                <a:solidFill>
                  <a:schemeClr val="dk1"/>
                </a:solidFill>
                <a:prstDash val="solid"/>
                <a:miter lim="800000"/>
                <a:headEnd type="none" w="sm" len="sm"/>
                <a:tailEnd type="none" w="sm" len="sm"/>
              </a:ln>
            </p:spPr>
          </p:cxnSp>
          <p:sp>
            <p:nvSpPr>
              <p:cNvPr id="567" name="Google Shape;567;p10"/>
              <p:cNvSpPr/>
              <p:nvPr/>
            </p:nvSpPr>
            <p:spPr>
              <a:xfrm>
                <a:off x="5529813" y="2385390"/>
                <a:ext cx="1324225" cy="52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Structure</a:t>
                </a:r>
                <a:endParaRPr sz="1400" b="0" i="0" u="none" strike="noStrike" cap="none">
                  <a:solidFill>
                    <a:srgbClr val="000000"/>
                  </a:solidFill>
                  <a:latin typeface="Times New Roman"/>
                  <a:ea typeface="Times New Roman"/>
                  <a:cs typeface="Times New Roman"/>
                  <a:sym typeface="Times New Roman"/>
                </a:endParaRPr>
              </a:p>
            </p:txBody>
          </p:sp>
        </p:grpSp>
        <p:sp>
          <p:nvSpPr>
            <p:cNvPr id="568" name="Google Shape;568;p10"/>
            <p:cNvSpPr txBox="1"/>
            <p:nvPr/>
          </p:nvSpPr>
          <p:spPr>
            <a:xfrm>
              <a:off x="4502475" y="3327936"/>
              <a:ext cx="3378900" cy="1477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Ask for a moment to organize thoughts (60-90 seconds)</a:t>
              </a:r>
              <a:endParaRPr sz="14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Develop your structure </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Walk through your structure with your interviewer</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Pinpoint where to start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600"/>
                </a:spcBef>
                <a:spcAft>
                  <a:spcPts val="0"/>
                </a:spcAft>
                <a:buClr>
                  <a:schemeClr val="dk1"/>
                </a:buClr>
                <a:buSzPts val="1800"/>
                <a:buFont typeface="Noto Sans Symbols"/>
                <a:buNone/>
              </a:pPr>
              <a:endParaRPr sz="1400" b="0" i="0" u="none" strike="noStrike" cap="none">
                <a:solidFill>
                  <a:srgbClr val="000000"/>
                </a:solidFill>
                <a:latin typeface="Times New Roman"/>
                <a:ea typeface="Times New Roman"/>
                <a:cs typeface="Times New Roman"/>
                <a:sym typeface="Times New Roman"/>
              </a:endParaRPr>
            </a:p>
            <a:p>
              <a:pPr marL="285750" marR="0" lvl="0" indent="-196850" algn="l" rtl="0">
                <a:lnSpc>
                  <a:spcPct val="100000"/>
                </a:lnSpc>
                <a:spcBef>
                  <a:spcPts val="600"/>
                </a:spcBef>
                <a:spcAft>
                  <a:spcPts val="600"/>
                </a:spcAft>
                <a:buClr>
                  <a:srgbClr val="000000"/>
                </a:buClr>
                <a:buSzPts val="1400"/>
                <a:buFont typeface="Noto Sans Symbols"/>
                <a:buNone/>
              </a:pPr>
              <a:endParaRPr sz="1400" b="0" i="0" u="none" strike="noStrike" cap="none">
                <a:solidFill>
                  <a:srgbClr val="000000"/>
                </a:solidFill>
                <a:latin typeface="Times New Roman"/>
                <a:ea typeface="Times New Roman"/>
                <a:cs typeface="Times New Roman"/>
                <a:sym typeface="Times New Roman"/>
              </a:endParaRPr>
            </a:p>
          </p:txBody>
        </p:sp>
        <p:pic>
          <p:nvPicPr>
            <p:cNvPr id="569" name="Google Shape;569;p10" descr="Hierarchy outline"/>
            <p:cNvPicPr preferRelativeResize="0"/>
            <p:nvPr/>
          </p:nvPicPr>
          <p:blipFill rotWithShape="1">
            <a:blip r:embed="rId5">
              <a:alphaModFix/>
            </a:blip>
            <a:srcRect/>
            <a:stretch/>
          </p:blipFill>
          <p:spPr>
            <a:xfrm>
              <a:off x="5631910" y="1185229"/>
              <a:ext cx="1120031" cy="1120031"/>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11"/>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Analyzing the Case</a:t>
            </a:r>
            <a:endParaRPr sz="2400" b="0" i="0" u="none" strike="noStrike" cap="none">
              <a:solidFill>
                <a:schemeClr val="lt1"/>
              </a:solidFill>
              <a:latin typeface="Times New Roman"/>
              <a:ea typeface="Times New Roman"/>
              <a:cs typeface="Times New Roman"/>
              <a:sym typeface="Times New Roman"/>
            </a:endParaRPr>
          </a:p>
        </p:txBody>
      </p:sp>
      <p:grpSp>
        <p:nvGrpSpPr>
          <p:cNvPr id="575" name="Google Shape;575;p11"/>
          <p:cNvGrpSpPr/>
          <p:nvPr/>
        </p:nvGrpSpPr>
        <p:grpSpPr>
          <a:xfrm>
            <a:off x="354300" y="2505320"/>
            <a:ext cx="3561150" cy="497400"/>
            <a:chOff x="354300" y="2505320"/>
            <a:chExt cx="3561150" cy="497400"/>
          </a:xfrm>
        </p:grpSpPr>
        <p:cxnSp>
          <p:nvCxnSpPr>
            <p:cNvPr id="576" name="Google Shape;576;p11"/>
            <p:cNvCxnSpPr/>
            <p:nvPr/>
          </p:nvCxnSpPr>
          <p:spPr>
            <a:xfrm>
              <a:off x="354300" y="2754020"/>
              <a:ext cx="3561150" cy="0"/>
            </a:xfrm>
            <a:prstGeom prst="straightConnector1">
              <a:avLst/>
            </a:prstGeom>
            <a:noFill/>
            <a:ln w="9525" cap="flat" cmpd="sng">
              <a:solidFill>
                <a:schemeClr val="dk1"/>
              </a:solidFill>
              <a:prstDash val="solid"/>
              <a:miter lim="800000"/>
              <a:headEnd type="none" w="sm" len="sm"/>
              <a:tailEnd type="none" w="sm" len="sm"/>
            </a:ln>
          </p:spPr>
        </p:cxnSp>
        <p:sp>
          <p:nvSpPr>
            <p:cNvPr id="577" name="Google Shape;577;p11"/>
            <p:cNvSpPr/>
            <p:nvPr/>
          </p:nvSpPr>
          <p:spPr>
            <a:xfrm>
              <a:off x="1389657" y="2505320"/>
              <a:ext cx="1490437" cy="49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Clear Notes</a:t>
              </a:r>
              <a:endParaRPr sz="1400" b="0" i="0" u="none" strike="noStrike" cap="none">
                <a:solidFill>
                  <a:srgbClr val="000000"/>
                </a:solidFill>
                <a:latin typeface="Times New Roman"/>
                <a:ea typeface="Times New Roman"/>
                <a:cs typeface="Times New Roman"/>
                <a:sym typeface="Times New Roman"/>
              </a:endParaRPr>
            </a:p>
          </p:txBody>
        </p:sp>
      </p:grpSp>
      <p:sp>
        <p:nvSpPr>
          <p:cNvPr id="578" name="Google Shape;578;p11"/>
          <p:cNvSpPr txBox="1"/>
          <p:nvPr/>
        </p:nvSpPr>
        <p:spPr>
          <a:xfrm>
            <a:off x="447993" y="3327186"/>
            <a:ext cx="3378900" cy="241228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Keep your notes organized so that it is easy for you to follow</a:t>
            </a:r>
            <a:endParaRPr sz="18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If you are stuck, the interviewer can help guide you</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600"/>
              </a:spcAft>
              <a:buClr>
                <a:schemeClr val="dk1"/>
              </a:buClr>
              <a:buSzPts val="1800"/>
              <a:buFont typeface="Noto Sans Symbols"/>
              <a:buChar char="▪"/>
            </a:pPr>
            <a:r>
              <a:rPr lang="en-US" sz="1800" b="1" i="0" u="none" strike="noStrike" cap="none">
                <a:solidFill>
                  <a:schemeClr val="dk1"/>
                </a:solidFill>
                <a:latin typeface="Times New Roman"/>
                <a:ea typeface="Times New Roman"/>
                <a:cs typeface="Times New Roman"/>
                <a:sym typeface="Times New Roman"/>
              </a:rPr>
              <a:t>Bring paper and a pen</a:t>
            </a:r>
            <a:endParaRPr sz="1800" b="1" i="0" u="none" strike="noStrike" cap="none">
              <a:solidFill>
                <a:schemeClr val="dk1"/>
              </a:solidFill>
              <a:latin typeface="Times New Roman"/>
              <a:ea typeface="Times New Roman"/>
              <a:cs typeface="Times New Roman"/>
              <a:sym typeface="Times New Roman"/>
            </a:endParaRPr>
          </a:p>
        </p:txBody>
      </p:sp>
      <p:pic>
        <p:nvPicPr>
          <p:cNvPr id="579" name="Google Shape;579;p11" descr="Clipboard outline"/>
          <p:cNvPicPr preferRelativeResize="0"/>
          <p:nvPr/>
        </p:nvPicPr>
        <p:blipFill rotWithShape="1">
          <a:blip r:embed="rId3">
            <a:alphaModFix/>
          </a:blip>
          <a:srcRect/>
          <a:stretch/>
        </p:blipFill>
        <p:spPr>
          <a:xfrm>
            <a:off x="1476019" y="1151659"/>
            <a:ext cx="1082217" cy="1082217"/>
          </a:xfrm>
          <a:prstGeom prst="rect">
            <a:avLst/>
          </a:prstGeom>
          <a:noFill/>
          <a:ln>
            <a:noFill/>
          </a:ln>
        </p:spPr>
      </p:pic>
      <p:cxnSp>
        <p:nvCxnSpPr>
          <p:cNvPr id="580" name="Google Shape;580;p11"/>
          <p:cNvCxnSpPr/>
          <p:nvPr/>
        </p:nvCxnSpPr>
        <p:spPr>
          <a:xfrm>
            <a:off x="4381763" y="2754020"/>
            <a:ext cx="3561150" cy="0"/>
          </a:xfrm>
          <a:prstGeom prst="straightConnector1">
            <a:avLst/>
          </a:prstGeom>
          <a:noFill/>
          <a:ln w="9525" cap="flat" cmpd="sng">
            <a:solidFill>
              <a:schemeClr val="dk1"/>
            </a:solidFill>
            <a:prstDash val="solid"/>
            <a:miter lim="800000"/>
            <a:headEnd type="none" w="sm" len="sm"/>
            <a:tailEnd type="none" w="sm" len="sm"/>
          </a:ln>
        </p:spPr>
      </p:cxnSp>
      <p:sp>
        <p:nvSpPr>
          <p:cNvPr id="581" name="Google Shape;581;p11"/>
          <p:cNvSpPr/>
          <p:nvPr/>
        </p:nvSpPr>
        <p:spPr>
          <a:xfrm>
            <a:off x="5417120" y="2505320"/>
            <a:ext cx="1490437" cy="49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Quick Math</a:t>
            </a:r>
            <a:endParaRPr sz="1400" b="0" i="0" u="none" strike="noStrike" cap="none">
              <a:solidFill>
                <a:srgbClr val="000000"/>
              </a:solidFill>
              <a:latin typeface="Times New Roman"/>
              <a:ea typeface="Times New Roman"/>
              <a:cs typeface="Times New Roman"/>
              <a:sym typeface="Times New Roman"/>
            </a:endParaRPr>
          </a:p>
        </p:txBody>
      </p:sp>
      <p:sp>
        <p:nvSpPr>
          <p:cNvPr id="582" name="Google Shape;582;p11"/>
          <p:cNvSpPr txBox="1"/>
          <p:nvPr/>
        </p:nvSpPr>
        <p:spPr>
          <a:xfrm>
            <a:off x="4472888" y="3327186"/>
            <a:ext cx="3378900" cy="1477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Solid knowledge of basic math </a:t>
            </a:r>
            <a:endParaRPr sz="14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Quick calculations</a:t>
            </a:r>
            <a:endParaRPr sz="14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600"/>
              </a:spcBef>
              <a:spcAft>
                <a:spcPts val="60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Walk interviewer through your process</a:t>
            </a:r>
            <a:endParaRPr sz="1400" b="0" i="0" u="none" strike="noStrike" cap="none">
              <a:solidFill>
                <a:srgbClr val="000000"/>
              </a:solidFill>
              <a:latin typeface="Times New Roman"/>
              <a:ea typeface="Times New Roman"/>
              <a:cs typeface="Times New Roman"/>
              <a:sym typeface="Times New Roman"/>
            </a:endParaRPr>
          </a:p>
        </p:txBody>
      </p:sp>
      <p:pic>
        <p:nvPicPr>
          <p:cNvPr id="583" name="Google Shape;583;p11" descr="Calculator outline"/>
          <p:cNvPicPr preferRelativeResize="0"/>
          <p:nvPr/>
        </p:nvPicPr>
        <p:blipFill rotWithShape="1">
          <a:blip r:embed="rId4">
            <a:alphaModFix/>
          </a:blip>
          <a:srcRect/>
          <a:stretch/>
        </p:blipFill>
        <p:spPr>
          <a:xfrm>
            <a:off x="5621230" y="1118535"/>
            <a:ext cx="1082217" cy="1082217"/>
          </a:xfrm>
          <a:prstGeom prst="rect">
            <a:avLst/>
          </a:prstGeom>
          <a:noFill/>
          <a:ln>
            <a:noFill/>
          </a:ln>
        </p:spPr>
      </p:pic>
      <p:grpSp>
        <p:nvGrpSpPr>
          <p:cNvPr id="584" name="Google Shape;584;p11"/>
          <p:cNvGrpSpPr/>
          <p:nvPr/>
        </p:nvGrpSpPr>
        <p:grpSpPr>
          <a:xfrm>
            <a:off x="8303174" y="2505320"/>
            <a:ext cx="3561150" cy="497400"/>
            <a:chOff x="8303174" y="2505320"/>
            <a:chExt cx="3561150" cy="497400"/>
          </a:xfrm>
        </p:grpSpPr>
        <p:cxnSp>
          <p:nvCxnSpPr>
            <p:cNvPr id="585" name="Google Shape;585;p11"/>
            <p:cNvCxnSpPr/>
            <p:nvPr/>
          </p:nvCxnSpPr>
          <p:spPr>
            <a:xfrm>
              <a:off x="8303174" y="2754020"/>
              <a:ext cx="3561150" cy="0"/>
            </a:xfrm>
            <a:prstGeom prst="straightConnector1">
              <a:avLst/>
            </a:prstGeom>
            <a:noFill/>
            <a:ln w="9525" cap="flat" cmpd="sng">
              <a:solidFill>
                <a:schemeClr val="dk1"/>
              </a:solidFill>
              <a:prstDash val="solid"/>
              <a:miter lim="800000"/>
              <a:headEnd type="none" w="sm" len="sm"/>
              <a:tailEnd type="none" w="sm" len="sm"/>
            </a:ln>
          </p:spPr>
        </p:cxnSp>
        <p:sp>
          <p:nvSpPr>
            <p:cNvPr id="586" name="Google Shape;586;p11"/>
            <p:cNvSpPr/>
            <p:nvPr/>
          </p:nvSpPr>
          <p:spPr>
            <a:xfrm>
              <a:off x="9598258" y="2505320"/>
              <a:ext cx="970983" cy="497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Charts</a:t>
              </a:r>
              <a:endParaRPr sz="1400" b="0" i="0" u="none" strike="noStrike" cap="none">
                <a:solidFill>
                  <a:srgbClr val="000000"/>
                </a:solidFill>
                <a:latin typeface="Times New Roman"/>
                <a:ea typeface="Times New Roman"/>
                <a:cs typeface="Times New Roman"/>
                <a:sym typeface="Times New Roman"/>
              </a:endParaRPr>
            </a:p>
          </p:txBody>
        </p:sp>
      </p:grpSp>
      <p:sp>
        <p:nvSpPr>
          <p:cNvPr id="587" name="Google Shape;587;p11"/>
          <p:cNvSpPr txBox="1"/>
          <p:nvPr/>
        </p:nvSpPr>
        <p:spPr>
          <a:xfrm>
            <a:off x="8410049" y="3333025"/>
            <a:ext cx="3347400" cy="212799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Explain what you see</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Highlight the key points</a:t>
            </a:r>
            <a:endParaRPr sz="14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Note x and y axis</a:t>
            </a:r>
            <a:endParaRPr sz="14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Point out major trends</a:t>
            </a:r>
            <a:endParaRPr sz="140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100000"/>
              </a:lnSpc>
              <a:spcBef>
                <a:spcPts val="600"/>
              </a:spcBef>
              <a:spcAft>
                <a:spcPts val="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Comment on any odd findings</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600"/>
              </a:spcBef>
              <a:spcAft>
                <a:spcPts val="600"/>
              </a:spcAft>
              <a:buClr>
                <a:schemeClr val="dk1"/>
              </a:buClr>
              <a:buSzPts val="1800"/>
              <a:buFont typeface="Noto Sans Symbols"/>
              <a:buChar char="▪"/>
            </a:pPr>
            <a:r>
              <a:rPr lang="en-US" sz="1800" b="0" i="0" u="none" strike="noStrike" cap="none">
                <a:solidFill>
                  <a:schemeClr val="dk1"/>
                </a:solidFill>
                <a:latin typeface="Times New Roman"/>
                <a:ea typeface="Times New Roman"/>
                <a:cs typeface="Times New Roman"/>
                <a:sym typeface="Times New Roman"/>
              </a:rPr>
              <a:t>Always tie it back to the main question that is being asked</a:t>
            </a:r>
            <a:endParaRPr sz="1400" b="0" i="0" u="none" strike="noStrike" cap="none">
              <a:solidFill>
                <a:schemeClr val="dk1"/>
              </a:solidFill>
              <a:latin typeface="Times New Roman"/>
              <a:ea typeface="Times New Roman"/>
              <a:cs typeface="Times New Roman"/>
              <a:sym typeface="Times New Roman"/>
            </a:endParaRPr>
          </a:p>
        </p:txBody>
      </p:sp>
      <p:pic>
        <p:nvPicPr>
          <p:cNvPr id="588" name="Google Shape;588;p11" descr="Bar chart outline"/>
          <p:cNvPicPr preferRelativeResize="0"/>
          <p:nvPr/>
        </p:nvPicPr>
        <p:blipFill rotWithShape="1">
          <a:blip r:embed="rId5">
            <a:alphaModFix/>
          </a:blip>
          <a:srcRect/>
          <a:stretch/>
        </p:blipFill>
        <p:spPr>
          <a:xfrm>
            <a:off x="9542640" y="1151658"/>
            <a:ext cx="1082218" cy="10822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12"/>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Making a Recommendation</a:t>
            </a:r>
            <a:endParaRPr sz="2400" b="0" i="0" u="none" strike="noStrike" cap="none">
              <a:solidFill>
                <a:schemeClr val="lt1"/>
              </a:solidFill>
              <a:latin typeface="Times New Roman"/>
              <a:ea typeface="Times New Roman"/>
              <a:cs typeface="Times New Roman"/>
              <a:sym typeface="Times New Roman"/>
            </a:endParaRPr>
          </a:p>
        </p:txBody>
      </p:sp>
      <p:sp>
        <p:nvSpPr>
          <p:cNvPr id="594" name="Google Shape;594;p12"/>
          <p:cNvSpPr/>
          <p:nvPr/>
        </p:nvSpPr>
        <p:spPr>
          <a:xfrm>
            <a:off x="5098093" y="1110908"/>
            <a:ext cx="6830203" cy="7314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imes New Roman"/>
                <a:ea typeface="Times New Roman"/>
                <a:cs typeface="Times New Roman"/>
                <a:sym typeface="Times New Roman"/>
              </a:rPr>
              <a:t>SCNO was brought here today to provide an answer for why nonprofit x has seen a lack in donations over the past 2 years, and how to increase that</a:t>
            </a:r>
            <a:endParaRPr sz="1600" b="0" i="0" u="none" strike="noStrike" cap="none">
              <a:solidFill>
                <a:srgbClr val="000000"/>
              </a:solidFill>
              <a:latin typeface="Arial"/>
              <a:ea typeface="Arial"/>
              <a:cs typeface="Arial"/>
              <a:sym typeface="Arial"/>
            </a:endParaRPr>
          </a:p>
        </p:txBody>
      </p:sp>
      <p:sp>
        <p:nvSpPr>
          <p:cNvPr id="595" name="Google Shape;595;p12"/>
          <p:cNvSpPr/>
          <p:nvPr/>
        </p:nvSpPr>
        <p:spPr>
          <a:xfrm>
            <a:off x="5098090" y="2066287"/>
            <a:ext cx="6830203" cy="7314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imes New Roman"/>
                <a:ea typeface="Times New Roman"/>
                <a:cs typeface="Times New Roman"/>
                <a:sym typeface="Times New Roman"/>
              </a:rPr>
              <a:t>Our recommendation is to shift your marketing efforts away from low-income single parent homes to higher income areas of the greater Champaign area</a:t>
            </a:r>
            <a:endParaRPr sz="1600" b="0" i="0" u="none" strike="noStrike" cap="none">
              <a:solidFill>
                <a:srgbClr val="000000"/>
              </a:solidFill>
              <a:latin typeface="Arial"/>
              <a:ea typeface="Arial"/>
              <a:cs typeface="Arial"/>
              <a:sym typeface="Arial"/>
            </a:endParaRPr>
          </a:p>
        </p:txBody>
      </p:sp>
      <p:sp>
        <p:nvSpPr>
          <p:cNvPr id="596" name="Google Shape;596;p12"/>
          <p:cNvSpPr/>
          <p:nvPr/>
        </p:nvSpPr>
        <p:spPr>
          <a:xfrm>
            <a:off x="5098090" y="3063239"/>
            <a:ext cx="6830203" cy="7314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imes New Roman"/>
                <a:ea typeface="Times New Roman"/>
                <a:cs typeface="Times New Roman"/>
                <a:sym typeface="Times New Roman"/>
              </a:rPr>
              <a:t>We went through 4 viable options and identified option 2 would save the most money, reach the most people, and have the largest potential gain in fundraising</a:t>
            </a:r>
            <a:endParaRPr sz="1600" b="0" i="0" u="none" strike="noStrike" cap="none">
              <a:solidFill>
                <a:srgbClr val="000000"/>
              </a:solidFill>
              <a:latin typeface="Arial"/>
              <a:ea typeface="Arial"/>
              <a:cs typeface="Arial"/>
              <a:sym typeface="Arial"/>
            </a:endParaRPr>
          </a:p>
        </p:txBody>
      </p:sp>
      <p:sp>
        <p:nvSpPr>
          <p:cNvPr id="597" name="Google Shape;597;p12"/>
          <p:cNvSpPr/>
          <p:nvPr/>
        </p:nvSpPr>
        <p:spPr>
          <a:xfrm>
            <a:off x="5098090" y="4088871"/>
            <a:ext cx="6830203" cy="7314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imes New Roman"/>
                <a:ea typeface="Times New Roman"/>
                <a:cs typeface="Times New Roman"/>
                <a:sym typeface="Times New Roman"/>
              </a:rPr>
              <a:t>Some risks in this could be losing current donors and taking awhile to see returns</a:t>
            </a:r>
            <a:endParaRPr sz="1600" b="0" i="0" u="none" strike="noStrike" cap="none">
              <a:solidFill>
                <a:srgbClr val="000000"/>
              </a:solidFill>
              <a:latin typeface="Arial"/>
              <a:ea typeface="Arial"/>
              <a:cs typeface="Arial"/>
              <a:sym typeface="Arial"/>
            </a:endParaRPr>
          </a:p>
        </p:txBody>
      </p:sp>
      <p:sp>
        <p:nvSpPr>
          <p:cNvPr id="598" name="Google Shape;598;p12"/>
          <p:cNvSpPr/>
          <p:nvPr/>
        </p:nvSpPr>
        <p:spPr>
          <a:xfrm>
            <a:off x="5098088" y="5057145"/>
            <a:ext cx="6830204" cy="731400"/>
          </a:xfrm>
          <a:prstGeom prst="rect">
            <a:avLst/>
          </a:prstGeom>
          <a:solidFill>
            <a:schemeClr val="lt1"/>
          </a:solid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Times New Roman"/>
                <a:ea typeface="Times New Roman"/>
                <a:cs typeface="Times New Roman"/>
                <a:sym typeface="Times New Roman"/>
              </a:rPr>
              <a:t>The next steps to take would be re-evaluating your marketing campaign to reach the new target market and forecasting costs in changing efforts</a:t>
            </a:r>
            <a:endParaRPr sz="1600" b="0" i="0" u="none" strike="noStrike" cap="none">
              <a:solidFill>
                <a:srgbClr val="000000"/>
              </a:solidFill>
              <a:latin typeface="Arial"/>
              <a:ea typeface="Arial"/>
              <a:cs typeface="Arial"/>
              <a:sym typeface="Arial"/>
            </a:endParaRPr>
          </a:p>
        </p:txBody>
      </p:sp>
      <p:cxnSp>
        <p:nvCxnSpPr>
          <p:cNvPr id="599" name="Google Shape;599;p12"/>
          <p:cNvCxnSpPr/>
          <p:nvPr/>
        </p:nvCxnSpPr>
        <p:spPr>
          <a:xfrm>
            <a:off x="4859035" y="1110908"/>
            <a:ext cx="0" cy="4719211"/>
          </a:xfrm>
          <a:prstGeom prst="straightConnector1">
            <a:avLst/>
          </a:prstGeom>
          <a:noFill/>
          <a:ln w="19050" cap="flat" cmpd="sng">
            <a:solidFill>
              <a:schemeClr val="accent2"/>
            </a:solidFill>
            <a:prstDash val="solid"/>
            <a:round/>
            <a:headEnd type="none" w="sm" len="sm"/>
            <a:tailEnd type="none" w="sm" len="sm"/>
          </a:ln>
        </p:spPr>
      </p:cxnSp>
      <p:grpSp>
        <p:nvGrpSpPr>
          <p:cNvPr id="600" name="Google Shape;600;p12"/>
          <p:cNvGrpSpPr/>
          <p:nvPr/>
        </p:nvGrpSpPr>
        <p:grpSpPr>
          <a:xfrm>
            <a:off x="217608" y="1156983"/>
            <a:ext cx="4741559" cy="4719212"/>
            <a:chOff x="338627" y="1334680"/>
            <a:chExt cx="4785015" cy="4543912"/>
          </a:xfrm>
        </p:grpSpPr>
        <p:sp>
          <p:nvSpPr>
            <p:cNvPr id="601" name="Google Shape;601;p12"/>
            <p:cNvSpPr txBox="1"/>
            <p:nvPr/>
          </p:nvSpPr>
          <p:spPr>
            <a:xfrm>
              <a:off x="377690" y="1364427"/>
              <a:ext cx="2541320" cy="430887"/>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Recap </a:t>
              </a:r>
              <a:endParaRPr sz="1400" b="0" i="0" u="none" strike="noStrike" cap="none">
                <a:solidFill>
                  <a:srgbClr val="000000"/>
                </a:solidFill>
                <a:latin typeface="Arial"/>
                <a:ea typeface="Arial"/>
                <a:cs typeface="Arial"/>
                <a:sym typeface="Arial"/>
              </a:endParaRPr>
            </a:p>
          </p:txBody>
        </p:sp>
        <p:sp>
          <p:nvSpPr>
            <p:cNvPr id="602" name="Google Shape;602;p12"/>
            <p:cNvSpPr txBox="1"/>
            <p:nvPr/>
          </p:nvSpPr>
          <p:spPr>
            <a:xfrm>
              <a:off x="377690" y="2254184"/>
              <a:ext cx="2541320" cy="430887"/>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Recommendation </a:t>
              </a:r>
              <a:endParaRPr sz="1400" b="0" i="0" u="none" strike="noStrike" cap="none">
                <a:solidFill>
                  <a:srgbClr val="000000"/>
                </a:solidFill>
                <a:latin typeface="Arial"/>
                <a:ea typeface="Arial"/>
                <a:cs typeface="Arial"/>
                <a:sym typeface="Arial"/>
              </a:endParaRPr>
            </a:p>
          </p:txBody>
        </p:sp>
        <p:sp>
          <p:nvSpPr>
            <p:cNvPr id="603" name="Google Shape;603;p12"/>
            <p:cNvSpPr txBox="1"/>
            <p:nvPr/>
          </p:nvSpPr>
          <p:spPr>
            <a:xfrm>
              <a:off x="377690" y="3143941"/>
              <a:ext cx="2541320" cy="430887"/>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Reasoning </a:t>
              </a:r>
              <a:endParaRPr sz="1400" b="0" i="0" u="none" strike="noStrike" cap="none">
                <a:solidFill>
                  <a:srgbClr val="000000"/>
                </a:solidFill>
                <a:latin typeface="Arial"/>
                <a:ea typeface="Arial"/>
                <a:cs typeface="Arial"/>
                <a:sym typeface="Arial"/>
              </a:endParaRPr>
            </a:p>
          </p:txBody>
        </p:sp>
        <p:sp>
          <p:nvSpPr>
            <p:cNvPr id="604" name="Google Shape;604;p12"/>
            <p:cNvSpPr txBox="1"/>
            <p:nvPr/>
          </p:nvSpPr>
          <p:spPr>
            <a:xfrm>
              <a:off x="377690" y="4033698"/>
              <a:ext cx="2541320" cy="430887"/>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Risks &amp; Mitigations </a:t>
              </a:r>
              <a:endParaRPr sz="1400" b="0" i="0" u="none" strike="noStrike" cap="none">
                <a:solidFill>
                  <a:srgbClr val="000000"/>
                </a:solidFill>
                <a:latin typeface="Arial"/>
                <a:ea typeface="Arial"/>
                <a:cs typeface="Arial"/>
                <a:sym typeface="Arial"/>
              </a:endParaRPr>
            </a:p>
          </p:txBody>
        </p:sp>
        <p:sp>
          <p:nvSpPr>
            <p:cNvPr id="605" name="Google Shape;605;p12"/>
            <p:cNvSpPr txBox="1"/>
            <p:nvPr/>
          </p:nvSpPr>
          <p:spPr>
            <a:xfrm>
              <a:off x="377690" y="4923454"/>
              <a:ext cx="2541320" cy="430887"/>
            </a:xfrm>
            <a:prstGeom prst="rect">
              <a:avLst/>
            </a:prstGeom>
            <a:solidFill>
              <a:srgbClr val="EDEDE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Road Map </a:t>
              </a:r>
              <a:endParaRPr sz="1400" b="0" i="0" u="none" strike="noStrike" cap="none">
                <a:solidFill>
                  <a:srgbClr val="000000"/>
                </a:solidFill>
                <a:latin typeface="Arial"/>
                <a:ea typeface="Arial"/>
                <a:cs typeface="Arial"/>
                <a:sym typeface="Arial"/>
              </a:endParaRPr>
            </a:p>
          </p:txBody>
        </p:sp>
        <p:sp>
          <p:nvSpPr>
            <p:cNvPr id="606" name="Google Shape;606;p12"/>
            <p:cNvSpPr txBox="1"/>
            <p:nvPr/>
          </p:nvSpPr>
          <p:spPr>
            <a:xfrm>
              <a:off x="338627" y="1334680"/>
              <a:ext cx="2541320" cy="400110"/>
            </a:xfrm>
            <a:prstGeom prst="rect">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Times New Roman"/>
                  <a:ea typeface="Times New Roman"/>
                  <a:cs typeface="Times New Roman"/>
                  <a:sym typeface="Times New Roman"/>
                </a:rPr>
                <a:t>Recap </a:t>
              </a:r>
              <a:endParaRPr sz="1400" b="0" i="0" u="none" strike="noStrike" cap="none">
                <a:solidFill>
                  <a:srgbClr val="000000"/>
                </a:solidFill>
                <a:latin typeface="Arial"/>
                <a:ea typeface="Arial"/>
                <a:cs typeface="Arial"/>
                <a:sym typeface="Arial"/>
              </a:endParaRPr>
            </a:p>
          </p:txBody>
        </p:sp>
        <p:sp>
          <p:nvSpPr>
            <p:cNvPr id="607" name="Google Shape;607;p12"/>
            <p:cNvSpPr txBox="1"/>
            <p:nvPr/>
          </p:nvSpPr>
          <p:spPr>
            <a:xfrm>
              <a:off x="338627" y="2224437"/>
              <a:ext cx="2541320" cy="400110"/>
            </a:xfrm>
            <a:prstGeom prst="rect">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Times New Roman"/>
                  <a:ea typeface="Times New Roman"/>
                  <a:cs typeface="Times New Roman"/>
                  <a:sym typeface="Times New Roman"/>
                </a:rPr>
                <a:t>Recommendation </a:t>
              </a:r>
              <a:endParaRPr sz="1400" b="0" i="0" u="none" strike="noStrike" cap="none">
                <a:solidFill>
                  <a:srgbClr val="000000"/>
                </a:solidFill>
                <a:latin typeface="Arial"/>
                <a:ea typeface="Arial"/>
                <a:cs typeface="Arial"/>
                <a:sym typeface="Arial"/>
              </a:endParaRPr>
            </a:p>
          </p:txBody>
        </p:sp>
        <p:sp>
          <p:nvSpPr>
            <p:cNvPr id="608" name="Google Shape;608;p12"/>
            <p:cNvSpPr txBox="1"/>
            <p:nvPr/>
          </p:nvSpPr>
          <p:spPr>
            <a:xfrm>
              <a:off x="338627" y="3114194"/>
              <a:ext cx="2541320" cy="400110"/>
            </a:xfrm>
            <a:prstGeom prst="rect">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Times New Roman"/>
                  <a:ea typeface="Times New Roman"/>
                  <a:cs typeface="Times New Roman"/>
                  <a:sym typeface="Times New Roman"/>
                </a:rPr>
                <a:t>Reasoning </a:t>
              </a:r>
              <a:endParaRPr sz="1400" b="0" i="0" u="none" strike="noStrike" cap="none">
                <a:solidFill>
                  <a:srgbClr val="000000"/>
                </a:solidFill>
                <a:latin typeface="Arial"/>
                <a:ea typeface="Arial"/>
                <a:cs typeface="Arial"/>
                <a:sym typeface="Arial"/>
              </a:endParaRPr>
            </a:p>
          </p:txBody>
        </p:sp>
        <p:sp>
          <p:nvSpPr>
            <p:cNvPr id="609" name="Google Shape;609;p12"/>
            <p:cNvSpPr txBox="1"/>
            <p:nvPr/>
          </p:nvSpPr>
          <p:spPr>
            <a:xfrm>
              <a:off x="338627" y="4003951"/>
              <a:ext cx="2541320" cy="400110"/>
            </a:xfrm>
            <a:prstGeom prst="rect">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Times New Roman"/>
                  <a:ea typeface="Times New Roman"/>
                  <a:cs typeface="Times New Roman"/>
                  <a:sym typeface="Times New Roman"/>
                </a:rPr>
                <a:t>Risks &amp; Mitigations* </a:t>
              </a:r>
              <a:endParaRPr sz="1400" b="0" i="0" u="none" strike="noStrike" cap="none">
                <a:solidFill>
                  <a:srgbClr val="000000"/>
                </a:solidFill>
                <a:latin typeface="Arial"/>
                <a:ea typeface="Arial"/>
                <a:cs typeface="Arial"/>
                <a:sym typeface="Arial"/>
              </a:endParaRPr>
            </a:p>
          </p:txBody>
        </p:sp>
        <p:sp>
          <p:nvSpPr>
            <p:cNvPr id="610" name="Google Shape;610;p12"/>
            <p:cNvSpPr txBox="1"/>
            <p:nvPr/>
          </p:nvSpPr>
          <p:spPr>
            <a:xfrm>
              <a:off x="338627" y="4893707"/>
              <a:ext cx="2541320" cy="400110"/>
            </a:xfrm>
            <a:prstGeom prst="rect">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Times New Roman"/>
                  <a:ea typeface="Times New Roman"/>
                  <a:cs typeface="Times New Roman"/>
                  <a:sym typeface="Times New Roman"/>
                </a:rPr>
                <a:t>Road Map* </a:t>
              </a:r>
              <a:endParaRPr sz="1400" b="0" i="0" u="none" strike="noStrike" cap="none">
                <a:solidFill>
                  <a:srgbClr val="000000"/>
                </a:solidFill>
                <a:latin typeface="Arial"/>
                <a:ea typeface="Arial"/>
                <a:cs typeface="Arial"/>
                <a:sym typeface="Arial"/>
              </a:endParaRPr>
            </a:p>
          </p:txBody>
        </p:sp>
        <p:sp>
          <p:nvSpPr>
            <p:cNvPr id="611" name="Google Shape;611;p12"/>
            <p:cNvSpPr txBox="1"/>
            <p:nvPr/>
          </p:nvSpPr>
          <p:spPr>
            <a:xfrm>
              <a:off x="710817" y="4422616"/>
              <a:ext cx="40671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One to two things that are potential barriers to your recommendation and solutions to fix them </a:t>
              </a:r>
              <a:endParaRPr sz="1400" b="0" i="0" u="none" strike="noStrike" cap="none">
                <a:solidFill>
                  <a:srgbClr val="000000"/>
                </a:solidFill>
                <a:latin typeface="Arial"/>
                <a:ea typeface="Arial"/>
                <a:cs typeface="Arial"/>
                <a:sym typeface="Arial"/>
              </a:endParaRPr>
            </a:p>
          </p:txBody>
        </p:sp>
        <p:sp>
          <p:nvSpPr>
            <p:cNvPr id="612" name="Google Shape;612;p12"/>
            <p:cNvSpPr txBox="1"/>
            <p:nvPr/>
          </p:nvSpPr>
          <p:spPr>
            <a:xfrm>
              <a:off x="745428" y="1745943"/>
              <a:ext cx="3756000" cy="50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An overview of the client and a quick </a:t>
              </a:r>
              <a:r>
                <a:rPr lang="en-US">
                  <a:latin typeface="Times New Roman"/>
                  <a:ea typeface="Times New Roman"/>
                  <a:cs typeface="Times New Roman"/>
                  <a:sym typeface="Times New Roman"/>
                </a:rPr>
                <a:t>synopsis</a:t>
              </a:r>
              <a:r>
                <a:rPr lang="en-US" sz="1400" b="0" i="0" u="none" strike="noStrike" cap="none">
                  <a:solidFill>
                    <a:srgbClr val="000000"/>
                  </a:solidFill>
                  <a:latin typeface="Times New Roman"/>
                  <a:ea typeface="Times New Roman"/>
                  <a:cs typeface="Times New Roman"/>
                  <a:sym typeface="Times New Roman"/>
                </a:rPr>
                <a:t> of the problem you worked to solve</a:t>
              </a:r>
              <a:endParaRPr sz="1400" b="0" i="0" u="none" strike="noStrike" cap="none">
                <a:solidFill>
                  <a:srgbClr val="000000"/>
                </a:solidFill>
                <a:latin typeface="Arial"/>
                <a:ea typeface="Arial"/>
                <a:cs typeface="Arial"/>
                <a:sym typeface="Arial"/>
              </a:endParaRPr>
            </a:p>
          </p:txBody>
        </p:sp>
        <p:sp>
          <p:nvSpPr>
            <p:cNvPr id="613" name="Google Shape;613;p12"/>
            <p:cNvSpPr txBox="1"/>
            <p:nvPr/>
          </p:nvSpPr>
          <p:spPr>
            <a:xfrm>
              <a:off x="745428" y="2627440"/>
              <a:ext cx="375606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A clear statement telling the client your solution to their problem  </a:t>
              </a:r>
              <a:endParaRPr sz="1400" b="0" i="0" u="none" strike="noStrike" cap="none">
                <a:solidFill>
                  <a:srgbClr val="000000"/>
                </a:solidFill>
                <a:latin typeface="Arial"/>
                <a:ea typeface="Arial"/>
                <a:cs typeface="Arial"/>
                <a:sym typeface="Arial"/>
              </a:endParaRPr>
            </a:p>
          </p:txBody>
        </p:sp>
        <p:sp>
          <p:nvSpPr>
            <p:cNvPr id="614" name="Google Shape;614;p12"/>
            <p:cNvSpPr txBox="1"/>
            <p:nvPr/>
          </p:nvSpPr>
          <p:spPr>
            <a:xfrm>
              <a:off x="745428" y="3518733"/>
              <a:ext cx="437821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Two to three pieces of evidence you have gathered from the case based on your exhibits and analysis</a:t>
              </a:r>
              <a:endParaRPr sz="1400" b="0" i="0" u="none" strike="noStrike" cap="none">
                <a:solidFill>
                  <a:srgbClr val="000000"/>
                </a:solidFill>
                <a:latin typeface="Arial"/>
                <a:ea typeface="Arial"/>
                <a:cs typeface="Arial"/>
                <a:sym typeface="Arial"/>
              </a:endParaRPr>
            </a:p>
          </p:txBody>
        </p:sp>
        <p:sp>
          <p:nvSpPr>
            <p:cNvPr id="615" name="Google Shape;615;p12"/>
            <p:cNvSpPr txBox="1"/>
            <p:nvPr/>
          </p:nvSpPr>
          <p:spPr>
            <a:xfrm>
              <a:off x="739510" y="5355372"/>
              <a:ext cx="428087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Times New Roman"/>
                  <a:ea typeface="Times New Roman"/>
                  <a:cs typeface="Times New Roman"/>
                  <a:sym typeface="Times New Roman"/>
                </a:rPr>
                <a:t>Immediate next steps the client should take in order to take the recommendations and begin implementing them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57"/>
          <p:cNvSpPr/>
          <p:nvPr/>
        </p:nvSpPr>
        <p:spPr>
          <a:xfrm>
            <a:off x="0" y="3706091"/>
            <a:ext cx="9753600" cy="1004455"/>
          </a:xfrm>
          <a:prstGeom prst="rect">
            <a:avLst/>
          </a:prstGeom>
          <a:solidFill>
            <a:schemeClr val="accen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5" name="Google Shape;225;p2"/>
          <p:cNvSpPr/>
          <p:nvPr/>
        </p:nvSpPr>
        <p:spPr>
          <a:xfrm>
            <a:off x="0" y="0"/>
            <a:ext cx="12188952"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p2"/>
          <p:cNvSpPr/>
          <p:nvPr/>
        </p:nvSpPr>
        <p:spPr>
          <a:xfrm>
            <a:off x="0" y="0"/>
            <a:ext cx="12192000" cy="6219825"/>
          </a:xfrm>
          <a:custGeom>
            <a:avLst/>
            <a:gdLst/>
            <a:ahLst/>
            <a:cxnLst/>
            <a:rect l="l" t="t" r="r" b="b"/>
            <a:pathLst>
              <a:path w="12192000" h="6219825" extrusionOk="0">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7" name="Google Shape;227;p2" descr="Logo&#10;&#10;Description automatically generated"/>
          <p:cNvPicPr preferRelativeResize="0"/>
          <p:nvPr/>
        </p:nvPicPr>
        <p:blipFill rotWithShape="1">
          <a:blip r:embed="rId3">
            <a:alphaModFix/>
          </a:blip>
          <a:srcRect t="7877" r="-1" b="23431"/>
          <a:stretch/>
        </p:blipFill>
        <p:spPr>
          <a:xfrm>
            <a:off x="-596552" y="380010"/>
            <a:ext cx="12521851" cy="48381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3b8e97ad1c9_5_0"/>
          <p:cNvSpPr txBox="1"/>
          <p:nvPr/>
        </p:nvSpPr>
        <p:spPr>
          <a:xfrm>
            <a:off x="11512456" y="6261627"/>
            <a:ext cx="512100" cy="530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627" name="Google Shape;627;g3b8e97ad1c9_5_0"/>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628" name="Google Shape;628;g3b8e97ad1c9_5_0"/>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629" name="Google Shape;629;g3b8e97ad1c9_5_0"/>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630" name="Google Shape;630;g3b8e97ad1c9_5_0"/>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631" name="Google Shape;631;g3b8e97ad1c9_5_0"/>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632" name="Google Shape;632;g3b8e97ad1c9_5_0"/>
          <p:cNvSpPr txBox="1"/>
          <p:nvPr/>
        </p:nvSpPr>
        <p:spPr>
          <a:xfrm>
            <a:off x="11512456" y="6261627"/>
            <a:ext cx="512100" cy="530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20</a:t>
            </a:r>
            <a:endParaRPr sz="1800">
              <a:solidFill>
                <a:schemeClr val="dk1"/>
              </a:solidFill>
              <a:latin typeface="Times New Roman"/>
              <a:ea typeface="Times New Roman"/>
              <a:cs typeface="Times New Roman"/>
              <a:sym typeface="Times New Roman"/>
            </a:endParaRPr>
          </a:p>
        </p:txBody>
      </p:sp>
      <p:sp>
        <p:nvSpPr>
          <p:cNvPr id="633" name="Google Shape;633;g3b8e97ad1c9_5_0"/>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a:solidFill>
                  <a:schemeClr val="lt1"/>
                </a:solidFill>
                <a:latin typeface="Times New Roman"/>
                <a:ea typeface="Times New Roman"/>
                <a:cs typeface="Times New Roman"/>
                <a:sym typeface="Times New Roman"/>
              </a:rPr>
              <a:t>Background</a:t>
            </a:r>
            <a:endParaRPr sz="2400" b="0" i="0" u="none" strike="noStrike" cap="none">
              <a:solidFill>
                <a:schemeClr val="lt1"/>
              </a:solidFill>
              <a:latin typeface="Times New Roman"/>
              <a:ea typeface="Times New Roman"/>
              <a:cs typeface="Times New Roman"/>
              <a:sym typeface="Times New Roman"/>
            </a:endParaRPr>
          </a:p>
        </p:txBody>
      </p:sp>
      <p:grpSp>
        <p:nvGrpSpPr>
          <p:cNvPr id="634" name="Google Shape;634;g3b8e97ad1c9_5_0"/>
          <p:cNvGrpSpPr/>
          <p:nvPr/>
        </p:nvGrpSpPr>
        <p:grpSpPr>
          <a:xfrm>
            <a:off x="368425" y="1135064"/>
            <a:ext cx="11455240" cy="1658798"/>
            <a:chOff x="577516" y="1010653"/>
            <a:chExt cx="11455240" cy="1234500"/>
          </a:xfrm>
        </p:grpSpPr>
        <p:sp>
          <p:nvSpPr>
            <p:cNvPr id="635" name="Google Shape;635;g3b8e97ad1c9_5_0"/>
            <p:cNvSpPr/>
            <p:nvPr/>
          </p:nvSpPr>
          <p:spPr>
            <a:xfrm>
              <a:off x="577516" y="1010653"/>
              <a:ext cx="2438400" cy="1234500"/>
            </a:xfrm>
            <a:prstGeom prst="rect">
              <a:avLst/>
            </a:prstGeom>
            <a:solidFill>
              <a:schemeClr val="accent2"/>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a:solidFill>
                    <a:schemeClr val="lt1"/>
                  </a:solidFill>
                  <a:latin typeface="Times New Roman"/>
                  <a:ea typeface="Times New Roman"/>
                  <a:cs typeface="Times New Roman"/>
                  <a:sym typeface="Times New Roman"/>
                </a:rPr>
                <a:t>Situation</a:t>
              </a:r>
              <a:endParaRPr sz="1800" b="0" i="0" u="none" strike="noStrike" cap="none">
                <a:solidFill>
                  <a:schemeClr val="lt1"/>
                </a:solidFill>
                <a:latin typeface="Times New Roman"/>
                <a:ea typeface="Times New Roman"/>
                <a:cs typeface="Times New Roman"/>
                <a:sym typeface="Times New Roman"/>
              </a:endParaRPr>
            </a:p>
          </p:txBody>
        </p:sp>
        <p:sp>
          <p:nvSpPr>
            <p:cNvPr id="636" name="Google Shape;636;g3b8e97ad1c9_5_0"/>
            <p:cNvSpPr/>
            <p:nvPr/>
          </p:nvSpPr>
          <p:spPr>
            <a:xfrm>
              <a:off x="3017156" y="1010653"/>
              <a:ext cx="9015600" cy="1234500"/>
            </a:xfrm>
            <a:prstGeom prst="rect">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Our client is Mater, a fictional country located in Eastern Europe with a population of 20 million. The government of Mater wants to make major improvements in both the quantity and quality of education for its children. Because SCNO has a great deal of global knowledge and expertise in the education sector, the Mater department of education has asked SCNO to advise on how it can achieve this transformation of its school system. </a:t>
              </a:r>
              <a:endParaRPr sz="1400" b="0" i="0" u="none" strike="noStrike" cap="none">
                <a:solidFill>
                  <a:srgbClr val="000000"/>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Times New Roman"/>
                  <a:ea typeface="Times New Roman"/>
                  <a:cs typeface="Times New Roman"/>
                  <a:sym typeface="Times New Roman"/>
                </a:rPr>
                <a:t>Recently, the government of Mater put a new economic plan in place with aspirations to transform its economy and turbocharge its development, so it is well positioned to compete with its European neighbors</a:t>
              </a:r>
              <a:endParaRPr sz="1200" b="0" i="0" u="none" strike="noStrike" cap="none">
                <a:solidFill>
                  <a:srgbClr val="000000"/>
                </a:solidFill>
                <a:latin typeface="Times New Roman"/>
                <a:ea typeface="Times New Roman"/>
                <a:cs typeface="Times New Roman"/>
                <a:sym typeface="Times New Roman"/>
              </a:endParaRPr>
            </a:p>
          </p:txBody>
        </p:sp>
      </p:grpSp>
      <p:grpSp>
        <p:nvGrpSpPr>
          <p:cNvPr id="637" name="Google Shape;637;g3b8e97ad1c9_5_0"/>
          <p:cNvGrpSpPr/>
          <p:nvPr/>
        </p:nvGrpSpPr>
        <p:grpSpPr>
          <a:xfrm>
            <a:off x="369050" y="2938937"/>
            <a:ext cx="11454000" cy="1658798"/>
            <a:chOff x="577515" y="3118407"/>
            <a:chExt cx="11454000" cy="1234500"/>
          </a:xfrm>
        </p:grpSpPr>
        <p:sp>
          <p:nvSpPr>
            <p:cNvPr id="638" name="Google Shape;638;g3b8e97ad1c9_5_0"/>
            <p:cNvSpPr/>
            <p:nvPr/>
          </p:nvSpPr>
          <p:spPr>
            <a:xfrm>
              <a:off x="577515" y="3118407"/>
              <a:ext cx="2438400" cy="1234500"/>
            </a:xfrm>
            <a:prstGeom prst="rect">
              <a:avLst/>
            </a:prstGeom>
            <a:solidFill>
              <a:schemeClr val="accent2"/>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a:solidFill>
                    <a:schemeClr val="lt1"/>
                  </a:solidFill>
                  <a:latin typeface="Times New Roman"/>
                  <a:ea typeface="Times New Roman"/>
                  <a:cs typeface="Times New Roman"/>
                  <a:sym typeface="Times New Roman"/>
                </a:rPr>
                <a:t>Complication</a:t>
              </a:r>
              <a:endParaRPr sz="1800" b="0" i="0" u="none" strike="noStrike" cap="none">
                <a:solidFill>
                  <a:schemeClr val="lt1"/>
                </a:solidFill>
                <a:latin typeface="Times New Roman"/>
                <a:ea typeface="Times New Roman"/>
                <a:cs typeface="Times New Roman"/>
                <a:sym typeface="Times New Roman"/>
              </a:endParaRPr>
            </a:p>
          </p:txBody>
        </p:sp>
        <p:sp>
          <p:nvSpPr>
            <p:cNvPr id="639" name="Google Shape;639;g3b8e97ad1c9_5_0"/>
            <p:cNvSpPr/>
            <p:nvPr/>
          </p:nvSpPr>
          <p:spPr>
            <a:xfrm>
              <a:off x="3015915" y="3118407"/>
              <a:ext cx="9015600" cy="1234500"/>
            </a:xfrm>
            <a:prstGeom prst="rect">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457200" marR="0" lvl="0" indent="-317500" algn="l"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Times New Roman"/>
                  <a:ea typeface="Times New Roman"/>
                  <a:cs typeface="Times New Roman"/>
                  <a:sym typeface="Times New Roman"/>
                </a:rPr>
                <a:t>The government of Mater realizes that the education of its children is a critical factor in meeting crucial economic development goals</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Times New Roman"/>
                  <a:ea typeface="Times New Roman"/>
                  <a:cs typeface="Times New Roman"/>
                  <a:sym typeface="Times New Roman"/>
                </a:rPr>
                <a:t>The nation intends to transform the school system over the next ten years to enable it to support its economic aspirations</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Times New Roman"/>
                  <a:ea typeface="Times New Roman"/>
                  <a:cs typeface="Times New Roman"/>
                  <a:sym typeface="Times New Roman"/>
                </a:rPr>
                <a:t>Mater’s free market economy is still developing after a period of economic and political instability</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Times New Roman"/>
                  <a:ea typeface="Times New Roman"/>
                  <a:cs typeface="Times New Roman"/>
                  <a:sym typeface="Times New Roman"/>
                </a:rPr>
                <a:t>The first stage of this effort will involve diagnosing the current state of education in schools in Mater to determine how best to meet the government’s future aspirations</a:t>
              </a:r>
              <a:endParaRPr sz="1400" b="0" i="0" u="none" strike="noStrike" cap="none">
                <a:solidFill>
                  <a:srgbClr val="000000"/>
                </a:solidFill>
                <a:latin typeface="Times New Roman"/>
                <a:ea typeface="Times New Roman"/>
                <a:cs typeface="Times New Roman"/>
                <a:sym typeface="Times New Roman"/>
              </a:endParaRPr>
            </a:p>
          </p:txBody>
        </p:sp>
      </p:grpSp>
      <p:grpSp>
        <p:nvGrpSpPr>
          <p:cNvPr id="640" name="Google Shape;640;g3b8e97ad1c9_5_0"/>
          <p:cNvGrpSpPr/>
          <p:nvPr/>
        </p:nvGrpSpPr>
        <p:grpSpPr>
          <a:xfrm>
            <a:off x="369054" y="4742811"/>
            <a:ext cx="11454000" cy="1235538"/>
            <a:chOff x="570664" y="4630376"/>
            <a:chExt cx="11454000" cy="1235538"/>
          </a:xfrm>
        </p:grpSpPr>
        <p:sp>
          <p:nvSpPr>
            <p:cNvPr id="641" name="Google Shape;641;g3b8e97ad1c9_5_0"/>
            <p:cNvSpPr/>
            <p:nvPr/>
          </p:nvSpPr>
          <p:spPr>
            <a:xfrm>
              <a:off x="570664" y="4630376"/>
              <a:ext cx="2438400" cy="1234500"/>
            </a:xfrm>
            <a:prstGeom prst="rect">
              <a:avLst/>
            </a:prstGeom>
            <a:solidFill>
              <a:schemeClr val="accent2"/>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0" i="0" u="none" strike="noStrike" cap="none">
                  <a:solidFill>
                    <a:schemeClr val="lt1"/>
                  </a:solidFill>
                  <a:latin typeface="Times New Roman"/>
                  <a:ea typeface="Times New Roman"/>
                  <a:cs typeface="Times New Roman"/>
                  <a:sym typeface="Times New Roman"/>
                </a:rPr>
                <a:t>Key Question</a:t>
              </a:r>
              <a:endParaRPr sz="1800" b="0" i="0" u="none" strike="noStrike" cap="none">
                <a:solidFill>
                  <a:schemeClr val="lt1"/>
                </a:solidFill>
                <a:latin typeface="Times New Roman"/>
                <a:ea typeface="Times New Roman"/>
                <a:cs typeface="Times New Roman"/>
                <a:sym typeface="Times New Roman"/>
              </a:endParaRPr>
            </a:p>
          </p:txBody>
        </p:sp>
        <p:sp>
          <p:nvSpPr>
            <p:cNvPr id="642" name="Google Shape;642;g3b8e97ad1c9_5_0"/>
            <p:cNvSpPr/>
            <p:nvPr/>
          </p:nvSpPr>
          <p:spPr>
            <a:xfrm>
              <a:off x="3009064" y="4631414"/>
              <a:ext cx="9015600" cy="1234500"/>
            </a:xfrm>
            <a:prstGeom prst="rect">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SCNO has been asked to support the Mater department of education in diagnosing the state of its current school system, and in identifying the most important areas for improvement.</a:t>
              </a:r>
              <a:endParaRPr sz="2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3b8e97ad1c9_5_20"/>
          <p:cNvSpPr txBox="1"/>
          <p:nvPr/>
        </p:nvSpPr>
        <p:spPr>
          <a:xfrm>
            <a:off x="11512456" y="6261627"/>
            <a:ext cx="512100" cy="530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649" name="Google Shape;649;g3b8e97ad1c9_5_20"/>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650" name="Google Shape;650;g3b8e97ad1c9_5_20"/>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651" name="Google Shape;651;g3b8e97ad1c9_5_20"/>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652" name="Google Shape;652;g3b8e97ad1c9_5_20"/>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653" name="Google Shape;653;g3b8e97ad1c9_5_20"/>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654" name="Google Shape;654;g3b8e97ad1c9_5_20"/>
          <p:cNvSpPr txBox="1"/>
          <p:nvPr/>
        </p:nvSpPr>
        <p:spPr>
          <a:xfrm>
            <a:off x="11512456" y="6261627"/>
            <a:ext cx="512100" cy="530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21</a:t>
            </a:r>
            <a:endParaRPr sz="1800" b="0" i="0" u="none" strike="noStrike" cap="none">
              <a:solidFill>
                <a:schemeClr val="dk1"/>
              </a:solidFill>
              <a:latin typeface="Times New Roman"/>
              <a:ea typeface="Times New Roman"/>
              <a:cs typeface="Times New Roman"/>
              <a:sym typeface="Times New Roman"/>
            </a:endParaRPr>
          </a:p>
        </p:txBody>
      </p:sp>
      <p:sp>
        <p:nvSpPr>
          <p:cNvPr id="655" name="Google Shape;655;g3b8e97ad1c9_5_20"/>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Question 1</a:t>
            </a:r>
            <a:endParaRPr sz="2400" b="0" i="0" u="none" strike="noStrike" cap="none">
              <a:solidFill>
                <a:schemeClr val="lt1"/>
              </a:solidFill>
              <a:latin typeface="Times New Roman"/>
              <a:ea typeface="Times New Roman"/>
              <a:cs typeface="Times New Roman"/>
              <a:sym typeface="Times New Roman"/>
            </a:endParaRPr>
          </a:p>
        </p:txBody>
      </p:sp>
      <p:sp>
        <p:nvSpPr>
          <p:cNvPr id="656" name="Google Shape;656;g3b8e97ad1c9_5_20"/>
          <p:cNvSpPr txBox="1"/>
          <p:nvPr/>
        </p:nvSpPr>
        <p:spPr>
          <a:xfrm>
            <a:off x="689850" y="2166205"/>
            <a:ext cx="10812300" cy="2525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Times New Roman"/>
                <a:ea typeface="Times New Roman"/>
                <a:cs typeface="Times New Roman"/>
                <a:sym typeface="Times New Roman"/>
              </a:rPr>
              <a:t>What issues would you want to investigate in diagnosing the current state of the Mater school system? Identify any key metrics you would look at to begin working through the case.</a:t>
            </a:r>
            <a:endParaRPr sz="40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0"/>
        <p:cNvGrpSpPr/>
        <p:nvPr/>
      </p:nvGrpSpPr>
      <p:grpSpPr>
        <a:xfrm>
          <a:off x="0" y="0"/>
          <a:ext cx="0" cy="0"/>
          <a:chOff x="0" y="0"/>
          <a:chExt cx="0" cy="0"/>
        </a:xfrm>
      </p:grpSpPr>
      <p:cxnSp>
        <p:nvCxnSpPr>
          <p:cNvPr id="661" name="Google Shape;661;g3b8e97ad1c9_5_33"/>
          <p:cNvCxnSpPr/>
          <p:nvPr/>
        </p:nvCxnSpPr>
        <p:spPr>
          <a:xfrm>
            <a:off x="253264" y="1499226"/>
            <a:ext cx="11685600" cy="27000"/>
          </a:xfrm>
          <a:prstGeom prst="straightConnector1">
            <a:avLst/>
          </a:prstGeom>
          <a:noFill/>
          <a:ln w="19050" cap="flat" cmpd="sng">
            <a:solidFill>
              <a:schemeClr val="dk1"/>
            </a:solidFill>
            <a:prstDash val="solid"/>
            <a:round/>
            <a:headEnd type="none" w="sm" len="sm"/>
            <a:tailEnd type="none" w="sm" len="sm"/>
          </a:ln>
        </p:spPr>
      </p:cxnSp>
      <p:sp>
        <p:nvSpPr>
          <p:cNvPr id="662" name="Google Shape;662;g3b8e97ad1c9_5_33"/>
          <p:cNvSpPr txBox="1"/>
          <p:nvPr/>
        </p:nvSpPr>
        <p:spPr>
          <a:xfrm>
            <a:off x="11512456" y="6261627"/>
            <a:ext cx="512100" cy="530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663" name="Google Shape;663;g3b8e97ad1c9_5_33"/>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664" name="Google Shape;664;g3b8e97ad1c9_5_33"/>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665" name="Google Shape;665;g3b8e97ad1c9_5_33"/>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666" name="Google Shape;666;g3b8e97ad1c9_5_33"/>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667" name="Google Shape;667;g3b8e97ad1c9_5_33"/>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668" name="Google Shape;668;g3b8e97ad1c9_5_33"/>
          <p:cNvSpPr txBox="1"/>
          <p:nvPr/>
        </p:nvSpPr>
        <p:spPr>
          <a:xfrm>
            <a:off x="11512456" y="6261627"/>
            <a:ext cx="512100" cy="530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22</a:t>
            </a:r>
            <a:endParaRPr sz="1400" b="0" i="0" u="none" strike="noStrike" cap="none">
              <a:solidFill>
                <a:srgbClr val="000000"/>
              </a:solidFill>
              <a:latin typeface="Arial"/>
              <a:ea typeface="Arial"/>
              <a:cs typeface="Arial"/>
              <a:sym typeface="Arial"/>
            </a:endParaRPr>
          </a:p>
        </p:txBody>
      </p:sp>
      <p:sp>
        <p:nvSpPr>
          <p:cNvPr id="669" name="Google Shape;669;g3b8e97ad1c9_5_33"/>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Question 1: Suggested Answer</a:t>
            </a:r>
            <a:endParaRPr sz="2400" b="0" i="0" u="none" strike="noStrike" cap="none">
              <a:solidFill>
                <a:schemeClr val="lt1"/>
              </a:solidFill>
              <a:latin typeface="Times New Roman"/>
              <a:ea typeface="Times New Roman"/>
              <a:cs typeface="Times New Roman"/>
              <a:sym typeface="Times New Roman"/>
            </a:endParaRPr>
          </a:p>
        </p:txBody>
      </p:sp>
      <p:sp>
        <p:nvSpPr>
          <p:cNvPr id="670" name="Google Shape;670;g3b8e97ad1c9_5_33"/>
          <p:cNvSpPr/>
          <p:nvPr/>
        </p:nvSpPr>
        <p:spPr>
          <a:xfrm>
            <a:off x="3554099" y="1345413"/>
            <a:ext cx="5083800" cy="359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800" b="1" i="0" u="none" strike="noStrike" cap="none">
                <a:solidFill>
                  <a:schemeClr val="dk1"/>
                </a:solidFill>
                <a:latin typeface="Times New Roman"/>
                <a:ea typeface="Times New Roman"/>
                <a:cs typeface="Times New Roman"/>
                <a:sym typeface="Times New Roman"/>
              </a:rPr>
              <a:t>Key Metrics for Mater </a:t>
            </a:r>
            <a:endParaRPr sz="1600" b="1" i="0" u="none" strike="noStrike" cap="none">
              <a:solidFill>
                <a:schemeClr val="dk1"/>
              </a:solidFill>
              <a:latin typeface="Arial"/>
              <a:ea typeface="Arial"/>
              <a:cs typeface="Arial"/>
              <a:sym typeface="Arial"/>
            </a:endParaRPr>
          </a:p>
        </p:txBody>
      </p:sp>
      <p:sp>
        <p:nvSpPr>
          <p:cNvPr id="671" name="Google Shape;671;g3b8e97ad1c9_5_33"/>
          <p:cNvSpPr/>
          <p:nvPr/>
        </p:nvSpPr>
        <p:spPr>
          <a:xfrm>
            <a:off x="253275" y="2365675"/>
            <a:ext cx="11685600" cy="28749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Times New Roman"/>
                <a:ea typeface="Times New Roman"/>
                <a:cs typeface="Times New Roman"/>
                <a:sym typeface="Times New Roman"/>
              </a:rPr>
              <a:t>The quantity of education they currently have and how different factors impact it, such as location, age, and demographics</a:t>
            </a:r>
            <a:endParaRPr sz="2800" b="0" i="0" u="none" strike="noStrike" cap="none">
              <a:solidFill>
                <a:srgbClr val="000000"/>
              </a:solidFill>
              <a:latin typeface="Times New Roman"/>
              <a:ea typeface="Times New Roman"/>
              <a:cs typeface="Times New Roman"/>
              <a:sym typeface="Times New Roman"/>
            </a:endParaRPr>
          </a:p>
          <a:p>
            <a:pPr marL="914400" marR="0" lvl="1" indent="-406400" algn="l" rtl="0">
              <a:lnSpc>
                <a:spcPct val="100000"/>
              </a:lnSpc>
              <a:spcBef>
                <a:spcPts val="0"/>
              </a:spcBef>
              <a:spcAft>
                <a:spcPts val="0"/>
              </a:spcAft>
              <a:buClr>
                <a:srgbClr val="000000"/>
              </a:buClr>
              <a:buSzPts val="2800"/>
              <a:buFont typeface="Times New Roman"/>
              <a:buChar char="○"/>
            </a:pPr>
            <a:r>
              <a:rPr lang="en-US" sz="2800" b="0" i="0" u="none" strike="noStrike" cap="none">
                <a:solidFill>
                  <a:srgbClr val="000000"/>
                </a:solidFill>
                <a:latin typeface="Times New Roman"/>
                <a:ea typeface="Times New Roman"/>
                <a:cs typeface="Times New Roman"/>
                <a:sym typeface="Times New Roman"/>
              </a:rPr>
              <a:t>Examples: enrollment levels by location, teacher to student ratios</a:t>
            </a:r>
            <a:endParaRPr sz="28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100000"/>
              </a:lnSpc>
              <a:spcBef>
                <a:spcPts val="1200"/>
              </a:spcBef>
              <a:spcAft>
                <a:spcPts val="0"/>
              </a:spcAft>
              <a:buClr>
                <a:srgbClr val="000000"/>
              </a:buClr>
              <a:buSzPts val="2800"/>
              <a:buFont typeface="Noto Sans Symbols"/>
              <a:buChar char="▪"/>
            </a:pPr>
            <a:r>
              <a:rPr lang="en-US" sz="2800" b="0" i="0" u="none" strike="noStrike" cap="none">
                <a:solidFill>
                  <a:srgbClr val="000000"/>
                </a:solidFill>
                <a:latin typeface="Times New Roman"/>
                <a:ea typeface="Times New Roman"/>
                <a:cs typeface="Times New Roman"/>
                <a:sym typeface="Times New Roman"/>
              </a:rPr>
              <a:t>The quality of education, showed through test scores, teacher backgrounds…</a:t>
            </a:r>
            <a:endParaRPr sz="2800" b="0" i="0" u="none" strike="noStrike" cap="none">
              <a:solidFill>
                <a:srgbClr val="000000"/>
              </a:solidFill>
              <a:latin typeface="Times New Roman"/>
              <a:ea typeface="Times New Roman"/>
              <a:cs typeface="Times New Roman"/>
              <a:sym typeface="Times New Roman"/>
            </a:endParaRPr>
          </a:p>
          <a:p>
            <a:pPr marL="342900" marR="0" lvl="0" indent="-342900" algn="l" rtl="0">
              <a:lnSpc>
                <a:spcPct val="100000"/>
              </a:lnSpc>
              <a:spcBef>
                <a:spcPts val="1200"/>
              </a:spcBef>
              <a:spcAft>
                <a:spcPts val="1200"/>
              </a:spcAft>
              <a:buClr>
                <a:srgbClr val="000000"/>
              </a:buClr>
              <a:buSzPts val="2800"/>
              <a:buFont typeface="Times New Roman"/>
              <a:buChar char="▪"/>
            </a:pPr>
            <a:r>
              <a:rPr lang="en-US" sz="2800" b="0" i="0" u="none" strike="noStrike" cap="none">
                <a:solidFill>
                  <a:srgbClr val="000000"/>
                </a:solidFill>
                <a:latin typeface="Times New Roman"/>
                <a:ea typeface="Times New Roman"/>
                <a:cs typeface="Times New Roman"/>
                <a:sym typeface="Times New Roman"/>
              </a:rPr>
              <a:t>Broader economic metrics, like composition of workforce</a:t>
            </a:r>
            <a:endParaRPr sz="28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g3b8e97ad1c9_5_47"/>
          <p:cNvSpPr txBox="1">
            <a:spLocks noGrp="1"/>
          </p:cNvSpPr>
          <p:nvPr>
            <p:ph type="body" idx="6"/>
          </p:nvPr>
        </p:nvSpPr>
        <p:spPr>
          <a:xfrm>
            <a:off x="11512550" y="6261100"/>
            <a:ext cx="511200" cy="5301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t>23</a:t>
            </a:r>
            <a:endParaRPr sz="1400" b="0" i="0" u="none" strike="noStrike" cap="none">
              <a:solidFill>
                <a:srgbClr val="000000"/>
              </a:solidFill>
              <a:latin typeface="Arial"/>
              <a:ea typeface="Arial"/>
              <a:cs typeface="Arial"/>
              <a:sym typeface="Arial"/>
            </a:endParaRPr>
          </a:p>
        </p:txBody>
      </p:sp>
      <p:sp>
        <p:nvSpPr>
          <p:cNvPr id="678" name="Google Shape;678;g3b8e97ad1c9_5_47"/>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679" name="Google Shape;679;g3b8e97ad1c9_5_47"/>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680" name="Google Shape;680;g3b8e97ad1c9_5_47"/>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681" name="Google Shape;681;g3b8e97ad1c9_5_47"/>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682" name="Google Shape;682;g3b8e97ad1c9_5_47"/>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683" name="Google Shape;683;g3b8e97ad1c9_5_47"/>
          <p:cNvSpPr/>
          <p:nvPr/>
        </p:nvSpPr>
        <p:spPr>
          <a:xfrm>
            <a:off x="236538" y="914400"/>
            <a:ext cx="6785100" cy="502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Times New Roman"/>
                <a:ea typeface="Times New Roman"/>
                <a:cs typeface="Times New Roman"/>
                <a:sym typeface="Times New Roman"/>
              </a:rPr>
              <a:t>The chart you have been given shows some important education-related measures for Mater and also for some comparison countries. Three sets of comparison countries have been used. The first set contains some of Mater’s neighboring countries in Eastern Europe. In the second set are some of the most developed economies in Europe. Finally, in the third set are some countries that have similar sized economies to Mater on a per person basis, which have similar GDP per capita.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Times New Roman"/>
                <a:ea typeface="Times New Roman"/>
                <a:cs typeface="Times New Roman"/>
                <a:sym typeface="Times New Roman"/>
              </a:rPr>
              <a:t>What observations can you derive from this chart?</a:t>
            </a:r>
            <a:endParaRPr sz="4800" b="0" i="0" u="none" strike="noStrike" cap="none">
              <a:solidFill>
                <a:schemeClr val="lt1"/>
              </a:solidFill>
              <a:latin typeface="Arial"/>
              <a:ea typeface="Arial"/>
              <a:cs typeface="Arial"/>
              <a:sym typeface="Arial"/>
            </a:endParaRPr>
          </a:p>
        </p:txBody>
      </p:sp>
      <p:pic>
        <p:nvPicPr>
          <p:cNvPr id="684" name="Google Shape;684;g3b8e97ad1c9_5_47"/>
          <p:cNvPicPr preferRelativeResize="0"/>
          <p:nvPr/>
        </p:nvPicPr>
        <p:blipFill rotWithShape="1">
          <a:blip r:embed="rId3">
            <a:alphaModFix/>
          </a:blip>
          <a:srcRect/>
          <a:stretch/>
        </p:blipFill>
        <p:spPr>
          <a:xfrm>
            <a:off x="7021600" y="1528950"/>
            <a:ext cx="5020576" cy="3800099"/>
          </a:xfrm>
          <a:prstGeom prst="rect">
            <a:avLst/>
          </a:prstGeom>
          <a:noFill/>
          <a:ln>
            <a:noFill/>
          </a:ln>
        </p:spPr>
      </p:pic>
      <p:sp>
        <p:nvSpPr>
          <p:cNvPr id="685" name="Google Shape;685;g3b8e97ad1c9_5_47"/>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Question 2</a:t>
            </a:r>
            <a:endParaRPr sz="2400" b="0" i="0" u="none" strike="noStrike" cap="none">
              <a:solidFill>
                <a:schemeClr val="lt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chemeClr val="lt1"/>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
        <p:nvSpPr>
          <p:cNvPr id="686" name="Google Shape;686;g3b8e97ad1c9_5_47"/>
          <p:cNvSpPr/>
          <p:nvPr/>
        </p:nvSpPr>
        <p:spPr>
          <a:xfrm>
            <a:off x="7117080" y="2209800"/>
            <a:ext cx="675600" cy="246000"/>
          </a:xfrm>
          <a:prstGeom prst="rect">
            <a:avLst/>
          </a:prstGeom>
          <a:solidFill>
            <a:srgbClr val="B9D1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000" b="1" i="0" u="none" strike="noStrike" cap="none">
                <a:solidFill>
                  <a:srgbClr val="003B71"/>
                </a:solidFill>
                <a:latin typeface="Arial"/>
                <a:ea typeface="Arial"/>
                <a:cs typeface="Arial"/>
                <a:sym typeface="Arial"/>
              </a:rPr>
              <a:t>Mater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g3b8e97ad1c9_5_61"/>
          <p:cNvPicPr preferRelativeResize="0"/>
          <p:nvPr/>
        </p:nvPicPr>
        <p:blipFill rotWithShape="1">
          <a:blip r:embed="rId3">
            <a:alphaModFix/>
          </a:blip>
          <a:srcRect/>
          <a:stretch/>
        </p:blipFill>
        <p:spPr>
          <a:xfrm>
            <a:off x="1565713" y="111875"/>
            <a:ext cx="9060576" cy="6634250"/>
          </a:xfrm>
          <a:prstGeom prst="rect">
            <a:avLst/>
          </a:prstGeom>
          <a:noFill/>
          <a:ln>
            <a:noFill/>
          </a:ln>
        </p:spPr>
      </p:pic>
      <p:sp>
        <p:nvSpPr>
          <p:cNvPr id="693" name="Google Shape;693;g3b8e97ad1c9_5_61"/>
          <p:cNvSpPr/>
          <p:nvPr/>
        </p:nvSpPr>
        <p:spPr>
          <a:xfrm>
            <a:off x="1752023" y="1275725"/>
            <a:ext cx="975900" cy="486000"/>
          </a:xfrm>
          <a:prstGeom prst="rect">
            <a:avLst/>
          </a:prstGeom>
          <a:solidFill>
            <a:srgbClr val="B9D1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700" b="1" i="0" u="none" strike="noStrike" cap="none">
                <a:solidFill>
                  <a:srgbClr val="003B71"/>
                </a:solidFill>
                <a:latin typeface="Arial"/>
                <a:ea typeface="Arial"/>
                <a:cs typeface="Arial"/>
                <a:sym typeface="Arial"/>
              </a:rPr>
              <a:t>Mater</a:t>
            </a:r>
            <a:endParaRPr sz="2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7"/>
        <p:cNvGrpSpPr/>
        <p:nvPr/>
      </p:nvGrpSpPr>
      <p:grpSpPr>
        <a:xfrm>
          <a:off x="0" y="0"/>
          <a:ext cx="0" cy="0"/>
          <a:chOff x="0" y="0"/>
          <a:chExt cx="0" cy="0"/>
        </a:xfrm>
      </p:grpSpPr>
      <p:sp>
        <p:nvSpPr>
          <p:cNvPr id="698" name="Google Shape;698;g3b8e97ad1c9_5_66"/>
          <p:cNvSpPr txBox="1"/>
          <p:nvPr/>
        </p:nvSpPr>
        <p:spPr>
          <a:xfrm>
            <a:off x="11512456" y="6261627"/>
            <a:ext cx="512100" cy="530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699" name="Google Shape;699;g3b8e97ad1c9_5_66"/>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700" name="Google Shape;700;g3b8e97ad1c9_5_66"/>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701" name="Google Shape;701;g3b8e97ad1c9_5_66"/>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702" name="Google Shape;702;g3b8e97ad1c9_5_66"/>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703" name="Google Shape;703;g3b8e97ad1c9_5_66"/>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704" name="Google Shape;704;g3b8e97ad1c9_5_66"/>
          <p:cNvSpPr txBox="1"/>
          <p:nvPr/>
        </p:nvSpPr>
        <p:spPr>
          <a:xfrm>
            <a:off x="11512456" y="6261627"/>
            <a:ext cx="512100" cy="530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25</a:t>
            </a:r>
            <a:endParaRPr sz="1400" b="0" i="0" u="none" strike="noStrike" cap="none">
              <a:solidFill>
                <a:srgbClr val="000000"/>
              </a:solidFill>
              <a:latin typeface="Arial"/>
              <a:ea typeface="Arial"/>
              <a:cs typeface="Arial"/>
              <a:sym typeface="Arial"/>
            </a:endParaRPr>
          </a:p>
        </p:txBody>
      </p:sp>
      <p:sp>
        <p:nvSpPr>
          <p:cNvPr id="705" name="Google Shape;705;g3b8e97ad1c9_5_66"/>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Question 2: Suggested Answer</a:t>
            </a:r>
            <a:endParaRPr sz="2400" b="0" i="0" u="none" strike="noStrike" cap="none">
              <a:solidFill>
                <a:schemeClr val="lt1"/>
              </a:solidFill>
              <a:latin typeface="Times New Roman"/>
              <a:ea typeface="Times New Roman"/>
              <a:cs typeface="Times New Roman"/>
              <a:sym typeface="Times New Roman"/>
            </a:endParaRPr>
          </a:p>
        </p:txBody>
      </p:sp>
      <p:sp>
        <p:nvSpPr>
          <p:cNvPr id="706" name="Google Shape;706;g3b8e97ad1c9_5_66"/>
          <p:cNvSpPr/>
          <p:nvPr/>
        </p:nvSpPr>
        <p:spPr>
          <a:xfrm>
            <a:off x="813627" y="1288736"/>
            <a:ext cx="4900800" cy="831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Times New Roman"/>
                <a:ea typeface="Times New Roman"/>
                <a:cs typeface="Times New Roman"/>
                <a:sym typeface="Times New Roman"/>
              </a:rPr>
              <a:t>Economic Peers &amp; Neighbors</a:t>
            </a:r>
            <a:endParaRPr sz="1400" b="0" i="0" u="none" strike="noStrike" cap="none">
              <a:solidFill>
                <a:srgbClr val="000000"/>
              </a:solidFill>
              <a:latin typeface="Arial"/>
              <a:ea typeface="Arial"/>
              <a:cs typeface="Arial"/>
              <a:sym typeface="Arial"/>
            </a:endParaRPr>
          </a:p>
        </p:txBody>
      </p:sp>
      <p:sp>
        <p:nvSpPr>
          <p:cNvPr id="707" name="Google Shape;707;g3b8e97ad1c9_5_66"/>
          <p:cNvSpPr/>
          <p:nvPr/>
        </p:nvSpPr>
        <p:spPr>
          <a:xfrm>
            <a:off x="6382969" y="1288736"/>
            <a:ext cx="4900800" cy="831600"/>
          </a:xfrm>
          <a:prstGeom prst="rect">
            <a:avLst/>
          </a:prstGeom>
          <a:solidFill>
            <a:schemeClr val="accent2"/>
          </a:solid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Times New Roman"/>
                <a:ea typeface="Times New Roman"/>
                <a:cs typeface="Times New Roman"/>
                <a:sym typeface="Times New Roman"/>
              </a:rPr>
              <a:t>Developed EU Economies</a:t>
            </a:r>
            <a:endParaRPr sz="1400" b="0" i="0" u="none" strike="noStrike" cap="none">
              <a:solidFill>
                <a:srgbClr val="000000"/>
              </a:solidFill>
              <a:latin typeface="Arial"/>
              <a:ea typeface="Arial"/>
              <a:cs typeface="Arial"/>
              <a:sym typeface="Arial"/>
            </a:endParaRPr>
          </a:p>
        </p:txBody>
      </p:sp>
      <p:sp>
        <p:nvSpPr>
          <p:cNvPr id="708" name="Google Shape;708;g3b8e97ad1c9_5_66"/>
          <p:cNvSpPr/>
          <p:nvPr/>
        </p:nvSpPr>
        <p:spPr>
          <a:xfrm>
            <a:off x="813627" y="2050520"/>
            <a:ext cx="4900800" cy="3518700"/>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1200"/>
              </a:spcBef>
              <a:spcAft>
                <a:spcPts val="0"/>
              </a:spcAft>
              <a:buClr>
                <a:srgbClr val="000000"/>
              </a:buClr>
              <a:buSzPts val="2000"/>
              <a:buFont typeface="Noto Sans Symbols"/>
              <a:buChar char="▪"/>
            </a:pPr>
            <a:r>
              <a:rPr lang="en-US" sz="2000" b="0" i="0" u="none" strike="noStrike" cap="none">
                <a:solidFill>
                  <a:schemeClr val="dk1"/>
                </a:solidFill>
                <a:latin typeface="Times New Roman"/>
                <a:ea typeface="Times New Roman"/>
                <a:cs typeface="Times New Roman"/>
                <a:sym typeface="Times New Roman"/>
              </a:rPr>
              <a:t>Mater spends more on education and has a lower student-to-teacher ratio despite still having some of the lowest scores</a:t>
            </a: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1200"/>
              </a:spcBef>
              <a:spcAft>
                <a:spcPts val="0"/>
              </a:spcAft>
              <a:buClr>
                <a:schemeClr val="dk1"/>
              </a:buClr>
              <a:buSzPts val="2000"/>
              <a:buFont typeface="Times New Roman"/>
              <a:buChar char="▪"/>
            </a:pPr>
            <a:r>
              <a:rPr lang="en-US" sz="2000" b="0" i="0" u="none" strike="noStrike" cap="none">
                <a:solidFill>
                  <a:schemeClr val="dk1"/>
                </a:solidFill>
                <a:latin typeface="Times New Roman"/>
                <a:ea typeface="Times New Roman"/>
                <a:cs typeface="Times New Roman"/>
                <a:sym typeface="Times New Roman"/>
              </a:rPr>
              <a:t>No direct relationship between </a:t>
            </a:r>
            <a:r>
              <a:rPr lang="en-US" sz="2000">
                <a:solidFill>
                  <a:schemeClr val="dk1"/>
                </a:solidFill>
                <a:latin typeface="Times New Roman"/>
                <a:ea typeface="Times New Roman"/>
                <a:cs typeface="Times New Roman"/>
                <a:sym typeface="Times New Roman"/>
              </a:rPr>
              <a:t>student-to-teacher ratio and education outcome as measured by the assessment</a:t>
            </a: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1200"/>
              </a:spcBef>
              <a:spcAft>
                <a:spcPts val="0"/>
              </a:spcAft>
              <a:buClr>
                <a:schemeClr val="dk1"/>
              </a:buClr>
              <a:buSzPts val="2000"/>
              <a:buFont typeface="Times New Roman"/>
              <a:buChar char="▪"/>
            </a:pPr>
            <a:r>
              <a:rPr lang="en-US" sz="2000" b="0" i="0" u="none" strike="noStrike" cap="none">
                <a:solidFill>
                  <a:schemeClr val="dk1"/>
                </a:solidFill>
                <a:latin typeface="Times New Roman"/>
                <a:ea typeface="Times New Roman"/>
                <a:cs typeface="Times New Roman"/>
                <a:sym typeface="Times New Roman"/>
              </a:rPr>
              <a:t>Students per school shows a negative correlation, but doesn’t continue with other country comparisons</a:t>
            </a:r>
            <a:endParaRPr sz="2000" b="0" i="0" u="none" strike="noStrike" cap="none">
              <a:solidFill>
                <a:schemeClr val="dk1"/>
              </a:solidFill>
              <a:latin typeface="Times New Roman"/>
              <a:ea typeface="Times New Roman"/>
              <a:cs typeface="Times New Roman"/>
              <a:sym typeface="Times New Roman"/>
            </a:endParaRPr>
          </a:p>
        </p:txBody>
      </p:sp>
      <p:sp>
        <p:nvSpPr>
          <p:cNvPr id="709" name="Google Shape;709;g3b8e97ad1c9_5_66"/>
          <p:cNvSpPr/>
          <p:nvPr/>
        </p:nvSpPr>
        <p:spPr>
          <a:xfrm>
            <a:off x="6382968" y="2050520"/>
            <a:ext cx="4900800" cy="3518700"/>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1200"/>
              </a:spcBef>
              <a:spcAft>
                <a:spcPts val="0"/>
              </a:spcAft>
              <a:buClr>
                <a:srgbClr val="000000"/>
              </a:buClr>
              <a:buSzPts val="2000"/>
              <a:buFont typeface="Noto Sans Symbols"/>
              <a:buChar char="▪"/>
            </a:pPr>
            <a:r>
              <a:rPr lang="en-US" sz="2000" b="0" i="0" u="none" strike="noStrike" cap="none">
                <a:solidFill>
                  <a:schemeClr val="dk1"/>
                </a:solidFill>
                <a:latin typeface="Times New Roman"/>
                <a:ea typeface="Times New Roman"/>
                <a:cs typeface="Times New Roman"/>
                <a:sym typeface="Times New Roman"/>
              </a:rPr>
              <a:t>Developed countries spending significantly more on education with better assessment scores</a:t>
            </a:r>
            <a:endParaRPr sz="20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1200"/>
              </a:spcBef>
              <a:spcAft>
                <a:spcPts val="0"/>
              </a:spcAft>
              <a:buClr>
                <a:schemeClr val="dk1"/>
              </a:buClr>
              <a:buSzPts val="2000"/>
              <a:buFont typeface="Times New Roman"/>
              <a:buChar char="▪"/>
            </a:pPr>
            <a:r>
              <a:rPr lang="en-US" sz="2000" b="0" i="0" u="none" strike="noStrike" cap="none">
                <a:solidFill>
                  <a:schemeClr val="dk1"/>
                </a:solidFill>
                <a:latin typeface="Times New Roman"/>
                <a:ea typeface="Times New Roman"/>
                <a:cs typeface="Times New Roman"/>
                <a:sym typeface="Times New Roman"/>
              </a:rPr>
              <a:t>Levers like spending, student-to-teacher ratios, etc. could have impacts in education quality, but </a:t>
            </a:r>
            <a:r>
              <a:rPr lang="en-US" sz="2000" b="1" i="0" u="none" strike="noStrike" cap="none">
                <a:solidFill>
                  <a:schemeClr val="dk1"/>
                </a:solidFill>
                <a:latin typeface="Times New Roman"/>
                <a:ea typeface="Times New Roman"/>
                <a:cs typeface="Times New Roman"/>
                <a:sym typeface="Times New Roman"/>
              </a:rPr>
              <a:t>may not deliver the necessary improvements alone</a:t>
            </a:r>
            <a:endParaRPr sz="20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3b8e97ad1c9_5_81"/>
          <p:cNvSpPr txBox="1"/>
          <p:nvPr/>
        </p:nvSpPr>
        <p:spPr>
          <a:xfrm>
            <a:off x="11512456" y="6261627"/>
            <a:ext cx="512100" cy="530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715" name="Google Shape;715;g3b8e97ad1c9_5_81"/>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716" name="Google Shape;716;g3b8e97ad1c9_5_81"/>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717" name="Google Shape;717;g3b8e97ad1c9_5_81"/>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718" name="Google Shape;718;g3b8e97ad1c9_5_81"/>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719" name="Google Shape;719;g3b8e97ad1c9_5_81"/>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720" name="Google Shape;720;g3b8e97ad1c9_5_81"/>
          <p:cNvSpPr txBox="1"/>
          <p:nvPr/>
        </p:nvSpPr>
        <p:spPr>
          <a:xfrm>
            <a:off x="11512456" y="6261627"/>
            <a:ext cx="512100" cy="530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26</a:t>
            </a:r>
            <a:endParaRPr sz="1400" b="0" i="0" u="none" strike="noStrike" cap="none">
              <a:solidFill>
                <a:srgbClr val="000000"/>
              </a:solidFill>
              <a:latin typeface="Arial"/>
              <a:ea typeface="Arial"/>
              <a:cs typeface="Arial"/>
              <a:sym typeface="Arial"/>
            </a:endParaRPr>
          </a:p>
        </p:txBody>
      </p:sp>
      <p:sp>
        <p:nvSpPr>
          <p:cNvPr id="721" name="Google Shape;721;g3b8e97ad1c9_5_81"/>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Question 3A</a:t>
            </a:r>
            <a:endParaRPr sz="2400" b="0" i="0" u="none" strike="noStrike" cap="none">
              <a:solidFill>
                <a:schemeClr val="lt1"/>
              </a:solidFill>
              <a:latin typeface="Times New Roman"/>
              <a:ea typeface="Times New Roman"/>
              <a:cs typeface="Times New Roman"/>
              <a:sym typeface="Times New Roman"/>
            </a:endParaRPr>
          </a:p>
        </p:txBody>
      </p:sp>
      <p:sp>
        <p:nvSpPr>
          <p:cNvPr id="722" name="Google Shape;722;g3b8e97ad1c9_5_81"/>
          <p:cNvSpPr/>
          <p:nvPr/>
        </p:nvSpPr>
        <p:spPr>
          <a:xfrm>
            <a:off x="236538" y="978408"/>
            <a:ext cx="11669400" cy="4901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700" b="0" i="0" u="none" strike="noStrike" cap="none">
                <a:solidFill>
                  <a:srgbClr val="000000"/>
                </a:solidFill>
                <a:latin typeface="Times New Roman"/>
                <a:ea typeface="Times New Roman"/>
                <a:cs typeface="Times New Roman"/>
                <a:sym typeface="Times New Roman"/>
              </a:rPr>
              <a:t>Continuing with the table you have been given, one of the clients at Mater’s educational department mentions neighbor country “C” as an example, because it is outperforming all of Mater’s economic peers and neighbors in the international assessment. She suggests that having larger, less fragmented schools allows for more effective teacher selection and training, leading to improved education outcomes for students. Finally, she shares that there are three million school children and 6,000 schools across Mater, allowing for 500 students per school. Assuming Mater wants the same number of students per school as neighbor C (800), how many schools would Mater have to have? </a:t>
            </a:r>
            <a:endParaRPr sz="2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3b8e97ad1c9_5_93"/>
          <p:cNvSpPr txBox="1">
            <a:spLocks noGrp="1"/>
          </p:cNvSpPr>
          <p:nvPr>
            <p:ph type="body" idx="6"/>
          </p:nvPr>
        </p:nvSpPr>
        <p:spPr>
          <a:xfrm>
            <a:off x="11512456" y="6261627"/>
            <a:ext cx="512100" cy="530400"/>
          </a:xfrm>
          <a:prstGeom prst="rect">
            <a:avLst/>
          </a:prstGeom>
        </p:spPr>
        <p:txBody>
          <a:bodyPr spcFirstLastPara="1" wrap="square" lIns="68575" tIns="34275" rIns="68575" bIns="34275" anchor="ctr" anchorCtr="0">
            <a:noAutofit/>
          </a:bodyPr>
          <a:lstStyle/>
          <a:p>
            <a:pPr marL="0" lvl="0" indent="0" algn="ctr" rtl="0">
              <a:spcBef>
                <a:spcPts val="1067"/>
              </a:spcBef>
              <a:spcAft>
                <a:spcPts val="0"/>
              </a:spcAft>
              <a:buNone/>
            </a:pPr>
            <a:r>
              <a:rPr lang="en-US"/>
              <a:t>27</a:t>
            </a:r>
            <a:endParaRPr/>
          </a:p>
        </p:txBody>
      </p:sp>
      <p:sp>
        <p:nvSpPr>
          <p:cNvPr id="729" name="Google Shape;729;g3b8e97ad1c9_5_93"/>
          <p:cNvSpPr txBox="1">
            <a:spLocks noGrp="1"/>
          </p:cNvSpPr>
          <p:nvPr>
            <p:ph type="body" idx="7"/>
          </p:nvPr>
        </p:nvSpPr>
        <p:spPr>
          <a:xfrm>
            <a:off x="236537" y="323331"/>
            <a:ext cx="8583300" cy="442800"/>
          </a:xfrm>
          <a:prstGeom prst="rect">
            <a:avLst/>
          </a:prstGeom>
        </p:spPr>
        <p:txBody>
          <a:bodyPr spcFirstLastPara="1" wrap="square" lIns="68575" tIns="34275" rIns="68575" bIns="34275" anchor="t" anchorCtr="0">
            <a:noAutofit/>
          </a:bodyPr>
          <a:lstStyle/>
          <a:p>
            <a:pPr marL="0" lvl="0" indent="0" algn="l" rtl="0">
              <a:spcBef>
                <a:spcPts val="1067"/>
              </a:spcBef>
              <a:spcAft>
                <a:spcPts val="0"/>
              </a:spcAft>
              <a:buNone/>
            </a:pPr>
            <a:r>
              <a:rPr lang="en-US"/>
              <a:t>Question 3A: Suggested Answer</a:t>
            </a:r>
            <a:endParaRPr/>
          </a:p>
        </p:txBody>
      </p:sp>
      <p:sp>
        <p:nvSpPr>
          <p:cNvPr id="730" name="Google Shape;730;g3b8e97ad1c9_5_93"/>
          <p:cNvSpPr txBox="1">
            <a:spLocks noGrp="1"/>
          </p:cNvSpPr>
          <p:nvPr>
            <p:ph type="body" idx="8"/>
          </p:nvPr>
        </p:nvSpPr>
        <p:spPr>
          <a:xfrm>
            <a:off x="236537" y="784009"/>
            <a:ext cx="11483100" cy="259500"/>
          </a:xfrm>
          <a:prstGeom prst="rect">
            <a:avLst/>
          </a:prstGeom>
        </p:spPr>
        <p:txBody>
          <a:bodyPr spcFirstLastPara="1" wrap="square" lIns="68575" tIns="34275" rIns="68575" bIns="34275" anchor="t" anchorCtr="0">
            <a:noAutofit/>
          </a:bodyPr>
          <a:lstStyle/>
          <a:p>
            <a:pPr marL="0" lvl="0" indent="0" algn="l" rtl="0">
              <a:spcBef>
                <a:spcPts val="1067"/>
              </a:spcBef>
              <a:spcAft>
                <a:spcPts val="0"/>
              </a:spcAft>
              <a:buNone/>
            </a:pPr>
            <a:r>
              <a:rPr lang="en-US"/>
              <a:t>To calculate this…</a:t>
            </a:r>
            <a:endParaRPr/>
          </a:p>
          <a:p>
            <a:pPr marL="0" lvl="0" indent="0" algn="l" rtl="0">
              <a:spcBef>
                <a:spcPts val="1067"/>
              </a:spcBef>
              <a:spcAft>
                <a:spcPts val="0"/>
              </a:spcAft>
              <a:buNone/>
            </a:pPr>
            <a:endParaRPr/>
          </a:p>
          <a:p>
            <a:pPr marL="0" lvl="0" indent="0" algn="ctr" rtl="0">
              <a:spcBef>
                <a:spcPts val="1067"/>
              </a:spcBef>
              <a:spcAft>
                <a:spcPts val="0"/>
              </a:spcAft>
              <a:buNone/>
            </a:pPr>
            <a:r>
              <a:rPr lang="en-US" sz="3200" i="0"/>
              <a:t>Take 6,000 schools in Mater * 500 students per school = 3 million students total </a:t>
            </a:r>
            <a:endParaRPr sz="3200" i="0"/>
          </a:p>
          <a:p>
            <a:pPr marL="0" lvl="0" indent="0" algn="ctr" rtl="0">
              <a:spcBef>
                <a:spcPts val="1067"/>
              </a:spcBef>
              <a:spcAft>
                <a:spcPts val="0"/>
              </a:spcAft>
              <a:buNone/>
            </a:pPr>
            <a:endParaRPr sz="3200" i="0"/>
          </a:p>
          <a:p>
            <a:pPr marL="0" lvl="0" indent="0" algn="ctr" rtl="0">
              <a:spcBef>
                <a:spcPts val="1067"/>
              </a:spcBef>
              <a:spcAft>
                <a:spcPts val="0"/>
              </a:spcAft>
              <a:buNone/>
            </a:pPr>
            <a:r>
              <a:rPr lang="en-US" sz="3200" i="0"/>
              <a:t>To find the number of schools take the 3 million students and divide by 800 students (neighbor C) to get = 3,750 schools  </a:t>
            </a:r>
            <a:endParaRPr sz="3200" i="0"/>
          </a:p>
        </p:txBody>
      </p:sp>
      <p:sp>
        <p:nvSpPr>
          <p:cNvPr id="731" name="Google Shape;731;g3b8e97ad1c9_5_93"/>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732" name="Google Shape;732;g3b8e97ad1c9_5_93"/>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733" name="Google Shape;733;g3b8e97ad1c9_5_93"/>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734" name="Google Shape;734;g3b8e97ad1c9_5_93"/>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735" name="Google Shape;735;g3b8e97ad1c9_5_93"/>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3b8e97ad1c9_5_105"/>
          <p:cNvSpPr txBox="1"/>
          <p:nvPr/>
        </p:nvSpPr>
        <p:spPr>
          <a:xfrm>
            <a:off x="11512456" y="6261627"/>
            <a:ext cx="512100" cy="530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741" name="Google Shape;741;g3b8e97ad1c9_5_105"/>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742" name="Google Shape;742;g3b8e97ad1c9_5_105"/>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743" name="Google Shape;743;g3b8e97ad1c9_5_105"/>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744" name="Google Shape;744;g3b8e97ad1c9_5_105"/>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745" name="Google Shape;745;g3b8e97ad1c9_5_105"/>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746" name="Google Shape;746;g3b8e97ad1c9_5_105"/>
          <p:cNvSpPr txBox="1"/>
          <p:nvPr/>
        </p:nvSpPr>
        <p:spPr>
          <a:xfrm>
            <a:off x="11512456" y="6261627"/>
            <a:ext cx="512100" cy="530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28</a:t>
            </a:r>
            <a:endParaRPr sz="1400" b="0" i="0" u="none" strike="noStrike" cap="none">
              <a:solidFill>
                <a:srgbClr val="000000"/>
              </a:solidFill>
              <a:latin typeface="Arial"/>
              <a:ea typeface="Arial"/>
              <a:cs typeface="Arial"/>
              <a:sym typeface="Arial"/>
            </a:endParaRPr>
          </a:p>
        </p:txBody>
      </p:sp>
      <p:sp>
        <p:nvSpPr>
          <p:cNvPr id="747" name="Google Shape;747;g3b8e97ad1c9_5_105"/>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Question 3B</a:t>
            </a:r>
            <a:endParaRPr sz="2400" b="0" i="0" u="none" strike="noStrike" cap="none">
              <a:solidFill>
                <a:schemeClr val="lt1"/>
              </a:solidFill>
              <a:latin typeface="Times New Roman"/>
              <a:ea typeface="Times New Roman"/>
              <a:cs typeface="Times New Roman"/>
              <a:sym typeface="Times New Roman"/>
            </a:endParaRPr>
          </a:p>
        </p:txBody>
      </p:sp>
      <p:sp>
        <p:nvSpPr>
          <p:cNvPr id="748" name="Google Shape;748;g3b8e97ad1c9_5_105"/>
          <p:cNvSpPr/>
          <p:nvPr/>
        </p:nvSpPr>
        <p:spPr>
          <a:xfrm>
            <a:off x="236538" y="978408"/>
            <a:ext cx="11669400" cy="4901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3200" b="0" i="0" u="none" strike="noStrike" cap="none">
                <a:solidFill>
                  <a:srgbClr val="000000"/>
                </a:solidFill>
                <a:latin typeface="Times New Roman"/>
                <a:ea typeface="Times New Roman"/>
                <a:cs typeface="Times New Roman"/>
                <a:sym typeface="Times New Roman"/>
              </a:rPr>
              <a:t>Based on the calculations in part A, what would be the reduction in the total number of schools in Mater if it were to achieve the same average school size as neighbor country C?</a:t>
            </a:r>
            <a:endParaRPr sz="32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3b8e97ad1c9_5_117"/>
          <p:cNvSpPr txBox="1">
            <a:spLocks noGrp="1"/>
          </p:cNvSpPr>
          <p:nvPr>
            <p:ph type="body" idx="6"/>
          </p:nvPr>
        </p:nvSpPr>
        <p:spPr>
          <a:xfrm>
            <a:off x="11512456" y="6261627"/>
            <a:ext cx="512100" cy="530400"/>
          </a:xfrm>
          <a:prstGeom prst="rect">
            <a:avLst/>
          </a:prstGeom>
        </p:spPr>
        <p:txBody>
          <a:bodyPr spcFirstLastPara="1" wrap="square" lIns="68575" tIns="34275" rIns="68575" bIns="34275" anchor="ctr" anchorCtr="0">
            <a:noAutofit/>
          </a:bodyPr>
          <a:lstStyle/>
          <a:p>
            <a:pPr marL="0" lvl="0" indent="0" algn="ctr" rtl="0">
              <a:spcBef>
                <a:spcPts val="1067"/>
              </a:spcBef>
              <a:spcAft>
                <a:spcPts val="0"/>
              </a:spcAft>
              <a:buNone/>
            </a:pPr>
            <a:r>
              <a:rPr lang="en-US"/>
              <a:t>29</a:t>
            </a:r>
            <a:endParaRPr/>
          </a:p>
        </p:txBody>
      </p:sp>
      <p:sp>
        <p:nvSpPr>
          <p:cNvPr id="755" name="Google Shape;755;g3b8e97ad1c9_5_117"/>
          <p:cNvSpPr txBox="1">
            <a:spLocks noGrp="1"/>
          </p:cNvSpPr>
          <p:nvPr>
            <p:ph type="body" idx="7"/>
          </p:nvPr>
        </p:nvSpPr>
        <p:spPr>
          <a:xfrm>
            <a:off x="236537" y="323331"/>
            <a:ext cx="8583300" cy="442800"/>
          </a:xfrm>
          <a:prstGeom prst="rect">
            <a:avLst/>
          </a:prstGeom>
        </p:spPr>
        <p:txBody>
          <a:bodyPr spcFirstLastPara="1" wrap="square" lIns="68575" tIns="34275" rIns="68575" bIns="34275" anchor="t" anchorCtr="0">
            <a:noAutofit/>
          </a:bodyPr>
          <a:lstStyle/>
          <a:p>
            <a:pPr marL="0" lvl="0" indent="0" algn="l" rtl="0">
              <a:spcBef>
                <a:spcPts val="1067"/>
              </a:spcBef>
              <a:spcAft>
                <a:spcPts val="0"/>
              </a:spcAft>
              <a:buNone/>
            </a:pPr>
            <a:r>
              <a:rPr lang="en-US"/>
              <a:t>Question 3B: Suggested Answer</a:t>
            </a:r>
            <a:endParaRPr/>
          </a:p>
        </p:txBody>
      </p:sp>
      <p:sp>
        <p:nvSpPr>
          <p:cNvPr id="756" name="Google Shape;756;g3b8e97ad1c9_5_117"/>
          <p:cNvSpPr txBox="1">
            <a:spLocks noGrp="1"/>
          </p:cNvSpPr>
          <p:nvPr>
            <p:ph type="body" idx="8"/>
          </p:nvPr>
        </p:nvSpPr>
        <p:spPr>
          <a:xfrm>
            <a:off x="236537" y="887509"/>
            <a:ext cx="11483100" cy="259500"/>
          </a:xfrm>
          <a:prstGeom prst="rect">
            <a:avLst/>
          </a:prstGeom>
        </p:spPr>
        <p:txBody>
          <a:bodyPr spcFirstLastPara="1" wrap="square" lIns="68575" tIns="34275" rIns="68575" bIns="34275" anchor="t" anchorCtr="0">
            <a:noAutofit/>
          </a:bodyPr>
          <a:lstStyle/>
          <a:p>
            <a:pPr marL="457200" lvl="0" indent="0" algn="l" rtl="0">
              <a:lnSpc>
                <a:spcPct val="100000"/>
              </a:lnSpc>
              <a:spcBef>
                <a:spcPts val="0"/>
              </a:spcBef>
              <a:spcAft>
                <a:spcPts val="0"/>
              </a:spcAft>
              <a:buNone/>
            </a:pPr>
            <a:endParaRPr sz="3900" i="0"/>
          </a:p>
          <a:p>
            <a:pPr marL="457200" lvl="0" indent="0" algn="l" rtl="0">
              <a:lnSpc>
                <a:spcPct val="100000"/>
              </a:lnSpc>
              <a:spcBef>
                <a:spcPts val="0"/>
              </a:spcBef>
              <a:spcAft>
                <a:spcPts val="0"/>
              </a:spcAft>
              <a:buNone/>
            </a:pPr>
            <a:endParaRPr sz="3900" i="0"/>
          </a:p>
          <a:p>
            <a:pPr marL="0" lvl="0" indent="0" algn="l" rtl="0">
              <a:lnSpc>
                <a:spcPct val="100000"/>
              </a:lnSpc>
              <a:spcBef>
                <a:spcPts val="0"/>
              </a:spcBef>
              <a:spcAft>
                <a:spcPts val="0"/>
              </a:spcAft>
              <a:buNone/>
            </a:pPr>
            <a:endParaRPr sz="3900" i="0"/>
          </a:p>
          <a:p>
            <a:pPr marL="0" lvl="0" indent="0" algn="ctr" rtl="0">
              <a:lnSpc>
                <a:spcPct val="100000"/>
              </a:lnSpc>
              <a:spcBef>
                <a:spcPts val="0"/>
              </a:spcBef>
              <a:spcAft>
                <a:spcPts val="0"/>
              </a:spcAft>
              <a:buNone/>
            </a:pPr>
            <a:r>
              <a:rPr lang="en-US" sz="3200" i="0"/>
              <a:t>2,250 schools would be closed—or about 37.5 percent of schools : solved by 6,000 - 3,750</a:t>
            </a:r>
            <a:endParaRPr sz="3200" i="0">
              <a:latin typeface="Calibri"/>
              <a:ea typeface="Calibri"/>
              <a:cs typeface="Calibri"/>
              <a:sym typeface="Calibri"/>
            </a:endParaRPr>
          </a:p>
          <a:p>
            <a:pPr marL="0" lvl="0" indent="0" algn="l" rtl="0">
              <a:spcBef>
                <a:spcPts val="1067"/>
              </a:spcBef>
              <a:spcAft>
                <a:spcPts val="0"/>
              </a:spcAft>
              <a:buNone/>
            </a:pPr>
            <a:endParaRPr sz="4367"/>
          </a:p>
          <a:p>
            <a:pPr marL="0" lvl="0" indent="0" algn="l" rtl="0">
              <a:spcBef>
                <a:spcPts val="1067"/>
              </a:spcBef>
              <a:spcAft>
                <a:spcPts val="0"/>
              </a:spcAft>
              <a:buNone/>
            </a:pPr>
            <a:endParaRPr sz="4367"/>
          </a:p>
          <a:p>
            <a:pPr marL="0" lvl="0" indent="0" algn="l" rtl="0">
              <a:spcBef>
                <a:spcPts val="1067"/>
              </a:spcBef>
              <a:spcAft>
                <a:spcPts val="0"/>
              </a:spcAft>
              <a:buNone/>
            </a:pPr>
            <a:endParaRPr sz="4367"/>
          </a:p>
        </p:txBody>
      </p:sp>
      <p:sp>
        <p:nvSpPr>
          <p:cNvPr id="757" name="Google Shape;757;g3b8e97ad1c9_5_117"/>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758" name="Google Shape;758;g3b8e97ad1c9_5_117"/>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759" name="Google Shape;759;g3b8e97ad1c9_5_117"/>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760" name="Google Shape;760;g3b8e97ad1c9_5_117"/>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761" name="Google Shape;761;g3b8e97ad1c9_5_117"/>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Agenda</a:t>
            </a:r>
            <a:endParaRPr/>
          </a:p>
        </p:txBody>
      </p:sp>
      <p:grpSp>
        <p:nvGrpSpPr>
          <p:cNvPr id="233" name="Google Shape;233;p24"/>
          <p:cNvGrpSpPr/>
          <p:nvPr/>
        </p:nvGrpSpPr>
        <p:grpSpPr>
          <a:xfrm>
            <a:off x="1146017" y="1085447"/>
            <a:ext cx="9899966" cy="5094635"/>
            <a:chOff x="1420563" y="1085447"/>
            <a:chExt cx="9899966" cy="5094635"/>
          </a:xfrm>
        </p:grpSpPr>
        <p:sp>
          <p:nvSpPr>
            <p:cNvPr id="234" name="Google Shape;234;p24"/>
            <p:cNvSpPr/>
            <p:nvPr/>
          </p:nvSpPr>
          <p:spPr>
            <a:xfrm>
              <a:off x="1877762" y="1085447"/>
              <a:ext cx="9442767" cy="914400"/>
            </a:xfrm>
            <a:prstGeom prst="chevron">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Our Mission</a:t>
              </a:r>
              <a:endParaRPr sz="2200" b="0" i="0" u="none" strike="noStrike" cap="none">
                <a:solidFill>
                  <a:srgbClr val="000000"/>
                </a:solidFill>
                <a:latin typeface="Arial"/>
                <a:ea typeface="Arial"/>
                <a:cs typeface="Arial"/>
                <a:sym typeface="Arial"/>
              </a:endParaRPr>
            </a:p>
          </p:txBody>
        </p:sp>
        <p:sp>
          <p:nvSpPr>
            <p:cNvPr id="235" name="Google Shape;235;p24"/>
            <p:cNvSpPr/>
            <p:nvPr/>
          </p:nvSpPr>
          <p:spPr>
            <a:xfrm>
              <a:off x="1420563" y="1085447"/>
              <a:ext cx="914400" cy="9144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1</a:t>
              </a:r>
              <a:endParaRPr sz="2200" b="0" i="0" u="none" strike="noStrike" cap="none">
                <a:solidFill>
                  <a:srgbClr val="000000"/>
                </a:solidFill>
                <a:latin typeface="Arial"/>
                <a:ea typeface="Arial"/>
                <a:cs typeface="Arial"/>
                <a:sym typeface="Arial"/>
              </a:endParaRPr>
            </a:p>
          </p:txBody>
        </p:sp>
        <p:sp>
          <p:nvSpPr>
            <p:cNvPr id="236" name="Google Shape;236;p24"/>
            <p:cNvSpPr/>
            <p:nvPr/>
          </p:nvSpPr>
          <p:spPr>
            <a:xfrm>
              <a:off x="1877762" y="2128345"/>
              <a:ext cx="9442767" cy="914400"/>
            </a:xfrm>
            <a:prstGeom prst="chevron">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Our Members</a:t>
              </a:r>
              <a:endParaRPr sz="2200" b="0" i="0" u="none" strike="noStrike" cap="none">
                <a:solidFill>
                  <a:srgbClr val="000000"/>
                </a:solidFill>
                <a:latin typeface="Arial"/>
                <a:ea typeface="Arial"/>
                <a:cs typeface="Arial"/>
                <a:sym typeface="Arial"/>
              </a:endParaRPr>
            </a:p>
          </p:txBody>
        </p:sp>
        <p:sp>
          <p:nvSpPr>
            <p:cNvPr id="237" name="Google Shape;237;p24"/>
            <p:cNvSpPr/>
            <p:nvPr/>
          </p:nvSpPr>
          <p:spPr>
            <a:xfrm>
              <a:off x="1420563" y="2128345"/>
              <a:ext cx="914400" cy="9144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2</a:t>
              </a:r>
              <a:endParaRPr sz="2200" b="0" i="0" u="none" strike="noStrike" cap="none">
                <a:solidFill>
                  <a:srgbClr val="000000"/>
                </a:solidFill>
                <a:latin typeface="Arial"/>
                <a:ea typeface="Arial"/>
                <a:cs typeface="Arial"/>
                <a:sym typeface="Arial"/>
              </a:endParaRPr>
            </a:p>
          </p:txBody>
        </p:sp>
        <p:sp>
          <p:nvSpPr>
            <p:cNvPr id="238" name="Google Shape;238;p24"/>
            <p:cNvSpPr/>
            <p:nvPr/>
          </p:nvSpPr>
          <p:spPr>
            <a:xfrm>
              <a:off x="1877762" y="3174124"/>
              <a:ext cx="9442767" cy="914400"/>
            </a:xfrm>
            <a:prstGeom prst="chevron">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Our Organization</a:t>
              </a:r>
              <a:endParaRPr sz="2200" b="0" i="0" u="none" strike="noStrike" cap="none">
                <a:solidFill>
                  <a:srgbClr val="000000"/>
                </a:solidFill>
                <a:latin typeface="Arial"/>
                <a:ea typeface="Arial"/>
                <a:cs typeface="Arial"/>
                <a:sym typeface="Arial"/>
              </a:endParaRPr>
            </a:p>
          </p:txBody>
        </p:sp>
        <p:sp>
          <p:nvSpPr>
            <p:cNvPr id="239" name="Google Shape;239;p24"/>
            <p:cNvSpPr/>
            <p:nvPr/>
          </p:nvSpPr>
          <p:spPr>
            <a:xfrm>
              <a:off x="1420563" y="3174124"/>
              <a:ext cx="914400" cy="9144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3</a:t>
              </a:r>
              <a:endParaRPr sz="2200" b="0" i="0" u="none" strike="noStrike" cap="none">
                <a:solidFill>
                  <a:srgbClr val="000000"/>
                </a:solidFill>
                <a:latin typeface="Arial"/>
                <a:ea typeface="Arial"/>
                <a:cs typeface="Arial"/>
                <a:sym typeface="Arial"/>
              </a:endParaRPr>
            </a:p>
          </p:txBody>
        </p:sp>
        <p:sp>
          <p:nvSpPr>
            <p:cNvPr id="240" name="Google Shape;240;p24"/>
            <p:cNvSpPr/>
            <p:nvPr/>
          </p:nvSpPr>
          <p:spPr>
            <a:xfrm>
              <a:off x="1877762" y="4219903"/>
              <a:ext cx="9442767" cy="914400"/>
            </a:xfrm>
            <a:prstGeom prst="chevron">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Case Interview Tips &amp; Practice Case</a:t>
              </a:r>
              <a:endParaRPr sz="2200" b="0" i="0" u="none" strike="noStrike" cap="none">
                <a:solidFill>
                  <a:srgbClr val="000000"/>
                </a:solidFill>
                <a:latin typeface="Arial"/>
                <a:ea typeface="Arial"/>
                <a:cs typeface="Arial"/>
                <a:sym typeface="Arial"/>
              </a:endParaRPr>
            </a:p>
          </p:txBody>
        </p:sp>
        <p:sp>
          <p:nvSpPr>
            <p:cNvPr id="241" name="Google Shape;241;p24"/>
            <p:cNvSpPr/>
            <p:nvPr/>
          </p:nvSpPr>
          <p:spPr>
            <a:xfrm>
              <a:off x="1420563" y="4219903"/>
              <a:ext cx="914400" cy="9144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4</a:t>
              </a:r>
              <a:endParaRPr sz="2200" b="0" i="0" u="none" strike="noStrike" cap="none">
                <a:solidFill>
                  <a:srgbClr val="000000"/>
                </a:solidFill>
                <a:latin typeface="Arial"/>
                <a:ea typeface="Arial"/>
                <a:cs typeface="Arial"/>
                <a:sym typeface="Arial"/>
              </a:endParaRPr>
            </a:p>
          </p:txBody>
        </p:sp>
        <p:sp>
          <p:nvSpPr>
            <p:cNvPr id="242" name="Google Shape;242;p24"/>
            <p:cNvSpPr/>
            <p:nvPr/>
          </p:nvSpPr>
          <p:spPr>
            <a:xfrm>
              <a:off x="1877762" y="5265682"/>
              <a:ext cx="9442767" cy="914400"/>
            </a:xfrm>
            <a:prstGeom prst="chevron">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Application Process</a:t>
              </a:r>
              <a:endParaRPr sz="2200" b="0" i="0" u="none" strike="noStrike" cap="none">
                <a:solidFill>
                  <a:srgbClr val="000000"/>
                </a:solidFill>
                <a:latin typeface="Arial"/>
                <a:ea typeface="Arial"/>
                <a:cs typeface="Arial"/>
                <a:sym typeface="Arial"/>
              </a:endParaRPr>
            </a:p>
          </p:txBody>
        </p:sp>
        <p:sp>
          <p:nvSpPr>
            <p:cNvPr id="243" name="Google Shape;243;p24"/>
            <p:cNvSpPr/>
            <p:nvPr/>
          </p:nvSpPr>
          <p:spPr>
            <a:xfrm>
              <a:off x="1420563" y="5265682"/>
              <a:ext cx="914400" cy="914400"/>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lt1"/>
                  </a:solidFill>
                  <a:latin typeface="Times New Roman"/>
                  <a:ea typeface="Times New Roman"/>
                  <a:cs typeface="Times New Roman"/>
                  <a:sym typeface="Times New Roman"/>
                </a:rPr>
                <a:t>5</a:t>
              </a:r>
              <a:endParaRPr sz="22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3b8e97ad1c9_5_129"/>
          <p:cNvSpPr txBox="1"/>
          <p:nvPr/>
        </p:nvSpPr>
        <p:spPr>
          <a:xfrm>
            <a:off x="11512456" y="6261627"/>
            <a:ext cx="512100" cy="530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767" name="Google Shape;767;g3b8e97ad1c9_5_129"/>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768" name="Google Shape;768;g3b8e97ad1c9_5_129"/>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769" name="Google Shape;769;g3b8e97ad1c9_5_129"/>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770" name="Google Shape;770;g3b8e97ad1c9_5_129"/>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771" name="Google Shape;771;g3b8e97ad1c9_5_129"/>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772" name="Google Shape;772;g3b8e97ad1c9_5_129"/>
          <p:cNvSpPr txBox="1"/>
          <p:nvPr/>
        </p:nvSpPr>
        <p:spPr>
          <a:xfrm>
            <a:off x="11512456" y="6261627"/>
            <a:ext cx="512100" cy="530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30</a:t>
            </a:r>
            <a:endParaRPr sz="1400" b="0" i="0" u="none" strike="noStrike" cap="none">
              <a:solidFill>
                <a:srgbClr val="000000"/>
              </a:solidFill>
              <a:latin typeface="Arial"/>
              <a:ea typeface="Arial"/>
              <a:cs typeface="Arial"/>
              <a:sym typeface="Arial"/>
            </a:endParaRPr>
          </a:p>
        </p:txBody>
      </p:sp>
      <p:sp>
        <p:nvSpPr>
          <p:cNvPr id="773" name="Google Shape;773;g3b8e97ad1c9_5_129"/>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Question 4</a:t>
            </a:r>
            <a:endParaRPr sz="2400" b="0" i="0" u="none" strike="noStrike" cap="none">
              <a:solidFill>
                <a:schemeClr val="lt1"/>
              </a:solidFill>
              <a:latin typeface="Times New Roman"/>
              <a:ea typeface="Times New Roman"/>
              <a:cs typeface="Times New Roman"/>
              <a:sym typeface="Times New Roman"/>
            </a:endParaRPr>
          </a:p>
        </p:txBody>
      </p:sp>
      <p:sp>
        <p:nvSpPr>
          <p:cNvPr id="774" name="Google Shape;774;g3b8e97ad1c9_5_129"/>
          <p:cNvSpPr/>
          <p:nvPr/>
        </p:nvSpPr>
        <p:spPr>
          <a:xfrm>
            <a:off x="236538" y="978408"/>
            <a:ext cx="11669400" cy="4901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3200" b="0" i="0" u="none" strike="noStrike" cap="none">
                <a:solidFill>
                  <a:srgbClr val="000000"/>
                </a:solidFill>
                <a:latin typeface="Times New Roman"/>
                <a:ea typeface="Times New Roman"/>
                <a:cs typeface="Times New Roman"/>
                <a:sym typeface="Times New Roman"/>
              </a:rPr>
              <a:t>Based on the current state of the school system and the information that you have been provided, your client would like to hear your final recommendation regarding Mater’s most important areas for improvement and the initial actions to be taken.</a:t>
            </a:r>
            <a:endParaRPr sz="4800" b="0" i="0" u="none" strike="noStrike" cap="non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8"/>
        <p:cNvGrpSpPr/>
        <p:nvPr/>
      </p:nvGrpSpPr>
      <p:grpSpPr>
        <a:xfrm>
          <a:off x="0" y="0"/>
          <a:ext cx="0" cy="0"/>
          <a:chOff x="0" y="0"/>
          <a:chExt cx="0" cy="0"/>
        </a:xfrm>
      </p:grpSpPr>
      <p:sp>
        <p:nvSpPr>
          <p:cNvPr id="779" name="Google Shape;779;g3b8e97ad1c9_5_141"/>
          <p:cNvSpPr txBox="1"/>
          <p:nvPr/>
        </p:nvSpPr>
        <p:spPr>
          <a:xfrm>
            <a:off x="11512456" y="6261627"/>
            <a:ext cx="512100" cy="530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780" name="Google Shape;780;g3b8e97ad1c9_5_141"/>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781" name="Google Shape;781;g3b8e97ad1c9_5_141"/>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782" name="Google Shape;782;g3b8e97ad1c9_5_141"/>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783" name="Google Shape;783;g3b8e97ad1c9_5_141"/>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784" name="Google Shape;784;g3b8e97ad1c9_5_141"/>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785" name="Google Shape;785;g3b8e97ad1c9_5_141"/>
          <p:cNvSpPr txBox="1"/>
          <p:nvPr/>
        </p:nvSpPr>
        <p:spPr>
          <a:xfrm>
            <a:off x="11512456" y="6261627"/>
            <a:ext cx="512100" cy="530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31</a:t>
            </a:r>
            <a:endParaRPr sz="1400" b="0" i="0" u="none" strike="noStrike" cap="none">
              <a:solidFill>
                <a:srgbClr val="000000"/>
              </a:solidFill>
              <a:latin typeface="Arial"/>
              <a:ea typeface="Arial"/>
              <a:cs typeface="Arial"/>
              <a:sym typeface="Arial"/>
            </a:endParaRPr>
          </a:p>
        </p:txBody>
      </p:sp>
      <p:sp>
        <p:nvSpPr>
          <p:cNvPr id="786" name="Google Shape;786;g3b8e97ad1c9_5_141"/>
          <p:cNvSpPr txBox="1"/>
          <p:nvPr/>
        </p:nvSpPr>
        <p:spPr>
          <a:xfrm>
            <a:off x="236538" y="304587"/>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Question 4: Suggested Answer</a:t>
            </a:r>
            <a:endParaRPr sz="2400" b="0" i="0" u="none" strike="noStrike" cap="none">
              <a:solidFill>
                <a:schemeClr val="lt1"/>
              </a:solidFill>
              <a:latin typeface="Times New Roman"/>
              <a:ea typeface="Times New Roman"/>
              <a:cs typeface="Times New Roman"/>
              <a:sym typeface="Times New Roman"/>
            </a:endParaRPr>
          </a:p>
        </p:txBody>
      </p:sp>
      <p:grpSp>
        <p:nvGrpSpPr>
          <p:cNvPr id="787" name="Google Shape;787;g3b8e97ad1c9_5_141"/>
          <p:cNvGrpSpPr/>
          <p:nvPr/>
        </p:nvGrpSpPr>
        <p:grpSpPr>
          <a:xfrm>
            <a:off x="1119561" y="1526375"/>
            <a:ext cx="9764739" cy="1086600"/>
            <a:chOff x="448092" y="1134638"/>
            <a:chExt cx="9764739" cy="1086600"/>
          </a:xfrm>
        </p:grpSpPr>
        <p:sp>
          <p:nvSpPr>
            <p:cNvPr id="788" name="Google Shape;788;g3b8e97ad1c9_5_141"/>
            <p:cNvSpPr/>
            <p:nvPr/>
          </p:nvSpPr>
          <p:spPr>
            <a:xfrm>
              <a:off x="448092" y="1134638"/>
              <a:ext cx="1086600" cy="1086600"/>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789" name="Google Shape;789;g3b8e97ad1c9_5_141"/>
            <p:cNvSpPr/>
            <p:nvPr/>
          </p:nvSpPr>
          <p:spPr>
            <a:xfrm>
              <a:off x="991431" y="1134638"/>
              <a:ext cx="9221400" cy="1086600"/>
            </a:xfrm>
            <a:prstGeom prst="homePlate">
              <a:avLst>
                <a:gd name="adj" fmla="val 50000"/>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	 Larger class sizes with fewer schools</a:t>
              </a:r>
              <a:endParaRPr sz="1400" b="0" i="0" u="none" strike="noStrike" cap="none">
                <a:solidFill>
                  <a:srgbClr val="000000"/>
                </a:solidFill>
                <a:latin typeface="Arial"/>
                <a:ea typeface="Arial"/>
                <a:cs typeface="Arial"/>
                <a:sym typeface="Arial"/>
              </a:endParaRPr>
            </a:p>
          </p:txBody>
        </p:sp>
      </p:grpSp>
      <p:grpSp>
        <p:nvGrpSpPr>
          <p:cNvPr id="790" name="Google Shape;790;g3b8e97ad1c9_5_141"/>
          <p:cNvGrpSpPr/>
          <p:nvPr/>
        </p:nvGrpSpPr>
        <p:grpSpPr>
          <a:xfrm>
            <a:off x="1119561" y="2885661"/>
            <a:ext cx="9764739" cy="1086600"/>
            <a:chOff x="448092" y="1134638"/>
            <a:chExt cx="9764739" cy="1086600"/>
          </a:xfrm>
        </p:grpSpPr>
        <p:sp>
          <p:nvSpPr>
            <p:cNvPr id="791" name="Google Shape;791;g3b8e97ad1c9_5_141"/>
            <p:cNvSpPr/>
            <p:nvPr/>
          </p:nvSpPr>
          <p:spPr>
            <a:xfrm>
              <a:off x="448092" y="1134638"/>
              <a:ext cx="1086600" cy="1086600"/>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792" name="Google Shape;792;g3b8e97ad1c9_5_141"/>
            <p:cNvSpPr/>
            <p:nvPr/>
          </p:nvSpPr>
          <p:spPr>
            <a:xfrm>
              <a:off x="991431" y="1134638"/>
              <a:ext cx="9221400" cy="1086600"/>
            </a:xfrm>
            <a:prstGeom prst="homePlate">
              <a:avLst>
                <a:gd name="adj" fmla="val 50000"/>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	 Continue to compare system to successful countries &amp; their metrics</a:t>
              </a:r>
              <a:endParaRPr sz="1400" b="0" i="0" u="none" strike="noStrike" cap="none">
                <a:solidFill>
                  <a:srgbClr val="000000"/>
                </a:solidFill>
                <a:latin typeface="Arial"/>
                <a:ea typeface="Arial"/>
                <a:cs typeface="Arial"/>
                <a:sym typeface="Arial"/>
              </a:endParaRPr>
            </a:p>
          </p:txBody>
        </p:sp>
      </p:grpSp>
      <p:grpSp>
        <p:nvGrpSpPr>
          <p:cNvPr id="793" name="Google Shape;793;g3b8e97ad1c9_5_141"/>
          <p:cNvGrpSpPr/>
          <p:nvPr/>
        </p:nvGrpSpPr>
        <p:grpSpPr>
          <a:xfrm>
            <a:off x="1119561" y="4244947"/>
            <a:ext cx="9764739" cy="1086600"/>
            <a:chOff x="448092" y="1134638"/>
            <a:chExt cx="9764739" cy="1086600"/>
          </a:xfrm>
        </p:grpSpPr>
        <p:sp>
          <p:nvSpPr>
            <p:cNvPr id="794" name="Google Shape;794;g3b8e97ad1c9_5_141"/>
            <p:cNvSpPr/>
            <p:nvPr/>
          </p:nvSpPr>
          <p:spPr>
            <a:xfrm>
              <a:off x="448092" y="1134638"/>
              <a:ext cx="1086600" cy="1086600"/>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Arial"/>
                <a:ea typeface="Arial"/>
                <a:cs typeface="Arial"/>
                <a:sym typeface="Arial"/>
              </a:endParaRPr>
            </a:p>
          </p:txBody>
        </p:sp>
        <p:sp>
          <p:nvSpPr>
            <p:cNvPr id="795" name="Google Shape;795;g3b8e97ad1c9_5_141"/>
            <p:cNvSpPr/>
            <p:nvPr/>
          </p:nvSpPr>
          <p:spPr>
            <a:xfrm>
              <a:off x="991431" y="1134638"/>
              <a:ext cx="9221400" cy="1086600"/>
            </a:xfrm>
            <a:prstGeom prst="homePlate">
              <a:avLst>
                <a:gd name="adj" fmla="val 50000"/>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3"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Times New Roman"/>
                  <a:ea typeface="Times New Roman"/>
                  <a:cs typeface="Times New Roman"/>
                  <a:sym typeface="Times New Roman"/>
                </a:rPr>
                <a:t>	 Increase spending per student on education</a:t>
              </a:r>
              <a:endParaRPr sz="2000" b="0" i="0" u="none" strike="noStrike" cap="none">
                <a:solidFill>
                  <a:srgbClr val="000000"/>
                </a:solidFill>
                <a:latin typeface="Arial"/>
                <a:ea typeface="Arial"/>
                <a:cs typeface="Arial"/>
                <a:sym typeface="Arial"/>
              </a:endParaRPr>
            </a:p>
          </p:txBody>
        </p:sp>
      </p:grpSp>
      <p:pic>
        <p:nvPicPr>
          <p:cNvPr id="796" name="Google Shape;796;g3b8e97ad1c9_5_141" descr="Group of women with solid fill"/>
          <p:cNvPicPr preferRelativeResize="0"/>
          <p:nvPr/>
        </p:nvPicPr>
        <p:blipFill rotWithShape="1">
          <a:blip r:embed="rId3">
            <a:alphaModFix/>
          </a:blip>
          <a:srcRect/>
          <a:stretch/>
        </p:blipFill>
        <p:spPr>
          <a:xfrm>
            <a:off x="1205700" y="1612514"/>
            <a:ext cx="914400" cy="914400"/>
          </a:xfrm>
          <a:prstGeom prst="rect">
            <a:avLst/>
          </a:prstGeom>
          <a:noFill/>
          <a:ln>
            <a:noFill/>
          </a:ln>
        </p:spPr>
      </p:pic>
      <p:pic>
        <p:nvPicPr>
          <p:cNvPr id="797" name="Google Shape;797;g3b8e97ad1c9_5_141" descr="Map with pin with solid fill"/>
          <p:cNvPicPr preferRelativeResize="0"/>
          <p:nvPr/>
        </p:nvPicPr>
        <p:blipFill rotWithShape="1">
          <a:blip r:embed="rId4">
            <a:alphaModFix/>
          </a:blip>
          <a:srcRect/>
          <a:stretch/>
        </p:blipFill>
        <p:spPr>
          <a:xfrm>
            <a:off x="1205700" y="2934841"/>
            <a:ext cx="914400" cy="914400"/>
          </a:xfrm>
          <a:prstGeom prst="rect">
            <a:avLst/>
          </a:prstGeom>
          <a:noFill/>
          <a:ln>
            <a:noFill/>
          </a:ln>
        </p:spPr>
      </p:pic>
      <p:pic>
        <p:nvPicPr>
          <p:cNvPr id="798" name="Google Shape;798;g3b8e97ad1c9_5_141" descr="Flying Money with solid fill"/>
          <p:cNvPicPr preferRelativeResize="0"/>
          <p:nvPr/>
        </p:nvPicPr>
        <p:blipFill rotWithShape="1">
          <a:blip r:embed="rId5">
            <a:alphaModFix/>
          </a:blip>
          <a:srcRect/>
          <a:stretch/>
        </p:blipFill>
        <p:spPr>
          <a:xfrm>
            <a:off x="1205700" y="4331086"/>
            <a:ext cx="914400" cy="91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g3b8e97ad1c9_5_164"/>
          <p:cNvSpPr txBox="1"/>
          <p:nvPr/>
        </p:nvSpPr>
        <p:spPr>
          <a:xfrm>
            <a:off x="11512456" y="6261627"/>
            <a:ext cx="512100" cy="530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804" name="Google Shape;804;g3b8e97ad1c9_5_164"/>
          <p:cNvSpPr txBox="1"/>
          <p:nvPr/>
        </p:nvSpPr>
        <p:spPr>
          <a:xfrm>
            <a:off x="3915450" y="6422383"/>
            <a:ext cx="14151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Organization</a:t>
            </a:r>
            <a:endParaRPr sz="1400" b="0" i="0" u="none" strike="noStrike" cap="none">
              <a:solidFill>
                <a:srgbClr val="000000"/>
              </a:solidFill>
              <a:latin typeface="Arial"/>
              <a:ea typeface="Arial"/>
              <a:cs typeface="Arial"/>
              <a:sym typeface="Arial"/>
            </a:endParaRPr>
          </a:p>
        </p:txBody>
      </p:sp>
      <p:sp>
        <p:nvSpPr>
          <p:cNvPr id="805" name="Google Shape;805;g3b8e97ad1c9_5_164"/>
          <p:cNvSpPr txBox="1"/>
          <p:nvPr/>
        </p:nvSpPr>
        <p:spPr>
          <a:xfrm>
            <a:off x="5514134"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Members</a:t>
            </a:r>
            <a:endParaRPr sz="1400" b="0" i="0" u="none" strike="noStrike" cap="none">
              <a:solidFill>
                <a:srgbClr val="000000"/>
              </a:solidFill>
              <a:latin typeface="Arial"/>
              <a:ea typeface="Arial"/>
              <a:cs typeface="Arial"/>
              <a:sym typeface="Arial"/>
            </a:endParaRPr>
          </a:p>
        </p:txBody>
      </p:sp>
      <p:sp>
        <p:nvSpPr>
          <p:cNvPr id="806" name="Google Shape;806;g3b8e97ad1c9_5_164"/>
          <p:cNvSpPr txBox="1"/>
          <p:nvPr/>
        </p:nvSpPr>
        <p:spPr>
          <a:xfrm>
            <a:off x="7059901"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lt1"/>
                </a:solidFill>
                <a:latin typeface="Times New Roman"/>
                <a:ea typeface="Times New Roman"/>
                <a:cs typeface="Times New Roman"/>
                <a:sym typeface="Times New Roman"/>
              </a:rPr>
              <a:t>Practice Case</a:t>
            </a:r>
            <a:endParaRPr sz="1400" b="0" i="0" u="none" strike="noStrike" cap="none">
              <a:solidFill>
                <a:srgbClr val="000000"/>
              </a:solidFill>
              <a:latin typeface="Arial"/>
              <a:ea typeface="Arial"/>
              <a:cs typeface="Arial"/>
              <a:sym typeface="Arial"/>
            </a:endParaRPr>
          </a:p>
        </p:txBody>
      </p:sp>
      <p:sp>
        <p:nvSpPr>
          <p:cNvPr id="807" name="Google Shape;807;g3b8e97ad1c9_5_164"/>
          <p:cNvSpPr txBox="1"/>
          <p:nvPr/>
        </p:nvSpPr>
        <p:spPr>
          <a:xfrm>
            <a:off x="8420922" y="6403638"/>
            <a:ext cx="1545900" cy="259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Application Process</a:t>
            </a:r>
            <a:endParaRPr sz="1200" b="0" i="0" u="none" strike="noStrike" cap="none">
              <a:solidFill>
                <a:schemeClr val="dk1"/>
              </a:solidFill>
              <a:latin typeface="Times New Roman"/>
              <a:ea typeface="Times New Roman"/>
              <a:cs typeface="Times New Roman"/>
              <a:sym typeface="Times New Roman"/>
            </a:endParaRPr>
          </a:p>
        </p:txBody>
      </p:sp>
      <p:sp>
        <p:nvSpPr>
          <p:cNvPr id="808" name="Google Shape;808;g3b8e97ad1c9_5_164"/>
          <p:cNvSpPr txBox="1"/>
          <p:nvPr/>
        </p:nvSpPr>
        <p:spPr>
          <a:xfrm>
            <a:off x="2422600" y="6411799"/>
            <a:ext cx="1108200" cy="2460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Our Mission</a:t>
            </a:r>
            <a:endParaRPr sz="1200" b="0" i="0" u="none" strike="noStrike" cap="none">
              <a:solidFill>
                <a:schemeClr val="dk1"/>
              </a:solidFill>
              <a:latin typeface="Times New Roman"/>
              <a:ea typeface="Times New Roman"/>
              <a:cs typeface="Times New Roman"/>
              <a:sym typeface="Times New Roman"/>
            </a:endParaRPr>
          </a:p>
        </p:txBody>
      </p:sp>
      <p:sp>
        <p:nvSpPr>
          <p:cNvPr id="809" name="Google Shape;809;g3b8e97ad1c9_5_164"/>
          <p:cNvSpPr txBox="1"/>
          <p:nvPr/>
        </p:nvSpPr>
        <p:spPr>
          <a:xfrm>
            <a:off x="11512456" y="6261627"/>
            <a:ext cx="512100" cy="530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32</a:t>
            </a:r>
            <a:endParaRPr sz="1400" b="0" i="0" u="none" strike="noStrike" cap="none">
              <a:solidFill>
                <a:srgbClr val="000000"/>
              </a:solidFill>
              <a:latin typeface="Arial"/>
              <a:ea typeface="Arial"/>
              <a:cs typeface="Arial"/>
              <a:sym typeface="Arial"/>
            </a:endParaRPr>
          </a:p>
        </p:txBody>
      </p:sp>
      <p:sp>
        <p:nvSpPr>
          <p:cNvPr id="810" name="Google Shape;810;g3b8e97ad1c9_5_164"/>
          <p:cNvSpPr txBo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Tips for a </a:t>
            </a:r>
            <a:r>
              <a:rPr lang="en-US" sz="2400">
                <a:solidFill>
                  <a:schemeClr val="lt1"/>
                </a:solidFill>
                <a:latin typeface="Times New Roman"/>
                <a:ea typeface="Times New Roman"/>
                <a:cs typeface="Times New Roman"/>
                <a:sym typeface="Times New Roman"/>
              </a:rPr>
              <a:t>Strong</a:t>
            </a:r>
            <a:r>
              <a:rPr lang="en-US" sz="2400" b="0" i="0" u="none" strike="noStrike" cap="none">
                <a:solidFill>
                  <a:schemeClr val="lt1"/>
                </a:solidFill>
                <a:latin typeface="Times New Roman"/>
                <a:ea typeface="Times New Roman"/>
                <a:cs typeface="Times New Roman"/>
                <a:sym typeface="Times New Roman"/>
              </a:rPr>
              <a:t> Recommendation</a:t>
            </a:r>
            <a:endParaRPr sz="2400" b="0" i="0" u="none" strike="noStrike" cap="none">
              <a:solidFill>
                <a:schemeClr val="lt1"/>
              </a:solidFill>
              <a:latin typeface="Times New Roman"/>
              <a:ea typeface="Times New Roman"/>
              <a:cs typeface="Times New Roman"/>
              <a:sym typeface="Times New Roman"/>
            </a:endParaRPr>
          </a:p>
        </p:txBody>
      </p:sp>
      <p:sp>
        <p:nvSpPr>
          <p:cNvPr id="811" name="Google Shape;811;g3b8e97ad1c9_5_164"/>
          <p:cNvSpPr/>
          <p:nvPr/>
        </p:nvSpPr>
        <p:spPr>
          <a:xfrm>
            <a:off x="408229" y="1632959"/>
            <a:ext cx="11313000" cy="3439500"/>
          </a:xfrm>
          <a:prstGeom prst="rect">
            <a:avLst/>
          </a:prstGeom>
          <a:noFill/>
          <a:ln>
            <a:noFill/>
          </a:ln>
        </p:spPr>
        <p:txBody>
          <a:bodyPr spcFirstLastPara="1" wrap="square" lIns="91425" tIns="45700" rIns="91425" bIns="45700" anchor="t" anchorCtr="0">
            <a:noAutofit/>
          </a:bodyPr>
          <a:lstStyle/>
          <a:p>
            <a:pPr marL="571500" marR="0" lvl="0" indent="-571500" algn="l" rtl="0">
              <a:lnSpc>
                <a:spcPct val="100000"/>
              </a:lnSpc>
              <a:spcBef>
                <a:spcPts val="0"/>
              </a:spcBef>
              <a:spcAft>
                <a:spcPts val="0"/>
              </a:spcAft>
              <a:buClr>
                <a:schemeClr val="dk1"/>
              </a:buClr>
              <a:buSzPts val="3600"/>
              <a:buFont typeface="Noto Sans Symbols"/>
              <a:buChar char="▪"/>
            </a:pPr>
            <a:r>
              <a:rPr lang="en-US" sz="3200" b="0" i="0" u="none" strike="noStrike" cap="none">
                <a:solidFill>
                  <a:schemeClr val="dk1"/>
                </a:solidFill>
                <a:latin typeface="Times New Roman"/>
                <a:ea typeface="Times New Roman"/>
                <a:cs typeface="Times New Roman"/>
                <a:sym typeface="Times New Roman"/>
              </a:rPr>
              <a:t>Provide a clear recommendation first</a:t>
            </a:r>
            <a:endParaRPr sz="1200" b="0" i="0" u="none" strike="noStrike" cap="none">
              <a:solidFill>
                <a:schemeClr val="dk1"/>
              </a:solidFill>
              <a:latin typeface="Arial"/>
              <a:ea typeface="Arial"/>
              <a:cs typeface="Arial"/>
              <a:sym typeface="Arial"/>
            </a:endParaRPr>
          </a:p>
          <a:p>
            <a:pPr marL="571500" marR="0" lvl="0" indent="-571500" algn="l" rtl="0">
              <a:lnSpc>
                <a:spcPct val="100000"/>
              </a:lnSpc>
              <a:spcBef>
                <a:spcPts val="1920"/>
              </a:spcBef>
              <a:spcAft>
                <a:spcPts val="0"/>
              </a:spcAft>
              <a:buClr>
                <a:schemeClr val="dk1"/>
              </a:buClr>
              <a:buSzPts val="3600"/>
              <a:buFont typeface="Noto Sans Symbols"/>
              <a:buChar char="▪"/>
            </a:pPr>
            <a:r>
              <a:rPr lang="en-US" sz="3200" b="0" i="0" u="none" strike="noStrike" cap="none">
                <a:solidFill>
                  <a:schemeClr val="dk1"/>
                </a:solidFill>
                <a:latin typeface="Times New Roman"/>
                <a:ea typeface="Times New Roman"/>
                <a:cs typeface="Times New Roman"/>
                <a:sym typeface="Times New Roman"/>
              </a:rPr>
              <a:t>Back up recommendation with findings from the case</a:t>
            </a:r>
            <a:endParaRPr sz="1200" b="0" i="0" u="none" strike="noStrike" cap="none">
              <a:solidFill>
                <a:schemeClr val="dk1"/>
              </a:solidFill>
              <a:latin typeface="Arial"/>
              <a:ea typeface="Arial"/>
              <a:cs typeface="Arial"/>
              <a:sym typeface="Arial"/>
            </a:endParaRPr>
          </a:p>
          <a:p>
            <a:pPr marL="571500" marR="0" lvl="0" indent="-571500" algn="l" rtl="0">
              <a:lnSpc>
                <a:spcPct val="100000"/>
              </a:lnSpc>
              <a:spcBef>
                <a:spcPts val="1920"/>
              </a:spcBef>
              <a:spcAft>
                <a:spcPts val="0"/>
              </a:spcAft>
              <a:buClr>
                <a:schemeClr val="dk1"/>
              </a:buClr>
              <a:buSzPts val="3600"/>
              <a:buFont typeface="Noto Sans Symbols"/>
              <a:buChar char="▪"/>
            </a:pPr>
            <a:r>
              <a:rPr lang="en-US" sz="3200" b="0" i="0" u="none" strike="noStrike" cap="none">
                <a:solidFill>
                  <a:schemeClr val="dk1"/>
                </a:solidFill>
                <a:latin typeface="Times New Roman"/>
                <a:ea typeface="Times New Roman"/>
                <a:cs typeface="Times New Roman"/>
                <a:sym typeface="Times New Roman"/>
              </a:rPr>
              <a:t>Consider any risks to the suggested recommendation &amp; ways to mitigate these risks</a:t>
            </a:r>
            <a:endParaRPr sz="1200" b="0" i="0" u="none" strike="noStrike" cap="none">
              <a:solidFill>
                <a:schemeClr val="dk1"/>
              </a:solidFill>
              <a:latin typeface="Arial"/>
              <a:ea typeface="Arial"/>
              <a:cs typeface="Arial"/>
              <a:sym typeface="Arial"/>
            </a:endParaRPr>
          </a:p>
          <a:p>
            <a:pPr marL="571500" marR="0" lvl="0" indent="-571500" algn="l" rtl="0">
              <a:lnSpc>
                <a:spcPct val="100000"/>
              </a:lnSpc>
              <a:spcBef>
                <a:spcPts val="1920"/>
              </a:spcBef>
              <a:spcAft>
                <a:spcPts val="1200"/>
              </a:spcAft>
              <a:buClr>
                <a:schemeClr val="dk1"/>
              </a:buClr>
              <a:buSzPts val="3600"/>
              <a:buFont typeface="Noto Sans Symbols"/>
              <a:buChar char="▪"/>
            </a:pPr>
            <a:r>
              <a:rPr lang="en-US" sz="3200" b="0" i="0" u="none" strike="noStrike" cap="none">
                <a:solidFill>
                  <a:schemeClr val="dk1"/>
                </a:solidFill>
                <a:latin typeface="Times New Roman"/>
                <a:ea typeface="Times New Roman"/>
                <a:cs typeface="Times New Roman"/>
                <a:sym typeface="Times New Roman"/>
              </a:rPr>
              <a:t>Outline next steps in research to solidify the recommendation</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62"/>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t>Additional Resources</a:t>
            </a:r>
            <a:endParaRPr/>
          </a:p>
        </p:txBody>
      </p:sp>
      <p:pic>
        <p:nvPicPr>
          <p:cNvPr id="817" name="Google Shape;817;p62" descr="A hand holding a pen&#10;&#10;Description automatically generated"/>
          <p:cNvPicPr preferRelativeResize="0"/>
          <p:nvPr/>
        </p:nvPicPr>
        <p:blipFill rotWithShape="1">
          <a:blip r:embed="rId3">
            <a:alphaModFix/>
          </a:blip>
          <a:srcRect b="10875"/>
          <a:stretch/>
        </p:blipFill>
        <p:spPr>
          <a:xfrm>
            <a:off x="425983" y="1391575"/>
            <a:ext cx="5088150" cy="3474861"/>
          </a:xfrm>
          <a:prstGeom prst="rect">
            <a:avLst/>
          </a:prstGeom>
          <a:noFill/>
          <a:ln w="19050" cap="flat" cmpd="sng">
            <a:solidFill>
              <a:schemeClr val="dk1"/>
            </a:solidFill>
            <a:prstDash val="solid"/>
            <a:round/>
            <a:headEnd type="none" w="sm" len="sm"/>
            <a:tailEnd type="none" w="sm" len="sm"/>
          </a:ln>
        </p:spPr>
      </p:pic>
      <p:pic>
        <p:nvPicPr>
          <p:cNvPr id="818" name="Google Shape;818;p62" descr="A screenshot of a video interview&#10;&#10;Description automatically generated"/>
          <p:cNvPicPr preferRelativeResize="0"/>
          <p:nvPr/>
        </p:nvPicPr>
        <p:blipFill rotWithShape="1">
          <a:blip r:embed="rId4">
            <a:alphaModFix/>
          </a:blip>
          <a:srcRect l="5593" r="5785"/>
          <a:stretch/>
        </p:blipFill>
        <p:spPr>
          <a:xfrm>
            <a:off x="5900058" y="1391574"/>
            <a:ext cx="6019800" cy="3474861"/>
          </a:xfrm>
          <a:prstGeom prst="rect">
            <a:avLst/>
          </a:prstGeom>
          <a:noFill/>
          <a:ln w="19050" cap="flat" cmpd="sng">
            <a:solidFill>
              <a:schemeClr val="dk1"/>
            </a:solidFill>
            <a:prstDash val="solid"/>
            <a:round/>
            <a:headEnd type="none" w="sm" len="sm"/>
            <a:tailEnd type="none" w="sm" len="sm"/>
          </a:ln>
        </p:spPr>
      </p:pic>
      <p:sp>
        <p:nvSpPr>
          <p:cNvPr id="819" name="Google Shape;819;p62"/>
          <p:cNvSpPr txBox="1"/>
          <p:nvPr/>
        </p:nvSpPr>
        <p:spPr>
          <a:xfrm>
            <a:off x="6953500" y="5023550"/>
            <a:ext cx="39129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rgbClr val="C55B09"/>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SCNO Website (Recruitment Tab)</a:t>
            </a:r>
            <a:endParaRPr sz="2000" b="0" i="0" u="none" strike="noStrike" cap="none">
              <a:solidFill>
                <a:srgbClr val="C55B09"/>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62"/>
          <p:cNvSpPr txBox="1"/>
          <p:nvPr/>
        </p:nvSpPr>
        <p:spPr>
          <a:xfrm>
            <a:off x="1844901" y="5023549"/>
            <a:ext cx="22503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u="sng">
                <a:solidFill>
                  <a:schemeClr val="hlink"/>
                </a:solidFill>
                <a:latin typeface="Times New Roman"/>
                <a:ea typeface="Times New Roman"/>
                <a:cs typeface="Times New Roman"/>
                <a:sym typeface="Times New Roman"/>
                <a:hlinkClick r:id="rId6"/>
              </a:rPr>
              <a:t>Case Interview Tips</a:t>
            </a:r>
            <a:endParaRPr sz="2000" b="0" i="0" u="none" strike="noStrike" cap="none">
              <a:solidFill>
                <a:srgbClr val="C55B09"/>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70"/>
          <p:cNvSpPr/>
          <p:nvPr/>
        </p:nvSpPr>
        <p:spPr>
          <a:xfrm>
            <a:off x="0" y="3706091"/>
            <a:ext cx="9753600" cy="1004455"/>
          </a:xfrm>
          <a:prstGeom prst="rect">
            <a:avLst/>
          </a:prstGeom>
          <a:solidFill>
            <a:schemeClr val="accen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Application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71"/>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t>Recruitment Process </a:t>
            </a:r>
            <a:endParaRPr/>
          </a:p>
        </p:txBody>
      </p:sp>
      <p:sp>
        <p:nvSpPr>
          <p:cNvPr id="832" name="Google Shape;832;p71"/>
          <p:cNvSpPr txBox="1"/>
          <p:nvPr/>
        </p:nvSpPr>
        <p:spPr>
          <a:xfrm>
            <a:off x="0" y="5747895"/>
            <a:ext cx="1490100" cy="44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b="0" i="1" u="none" strike="noStrike" cap="none">
                <a:solidFill>
                  <a:schemeClr val="dk1"/>
                </a:solidFill>
                <a:latin typeface="Times New Roman"/>
                <a:ea typeface="Times New Roman"/>
                <a:cs typeface="Times New Roman"/>
                <a:sym typeface="Times New Roman"/>
              </a:rPr>
              <a:t>*Invite Only</a:t>
            </a:r>
            <a:endParaRPr sz="1800" b="0" i="1" u="none" strike="noStrike" cap="none">
              <a:solidFill>
                <a:schemeClr val="dk1"/>
              </a:solidFill>
              <a:latin typeface="Times New Roman"/>
              <a:ea typeface="Times New Roman"/>
              <a:cs typeface="Times New Roman"/>
              <a:sym typeface="Times New Roman"/>
            </a:endParaRPr>
          </a:p>
        </p:txBody>
      </p:sp>
      <p:cxnSp>
        <p:nvCxnSpPr>
          <p:cNvPr id="833" name="Google Shape;833;p71"/>
          <p:cNvCxnSpPr/>
          <p:nvPr/>
        </p:nvCxnSpPr>
        <p:spPr>
          <a:xfrm>
            <a:off x="1414682" y="1896983"/>
            <a:ext cx="0" cy="1611086"/>
          </a:xfrm>
          <a:prstGeom prst="straightConnector1">
            <a:avLst/>
          </a:prstGeom>
          <a:noFill/>
          <a:ln w="28575" cap="flat" cmpd="sng">
            <a:solidFill>
              <a:schemeClr val="dk1"/>
            </a:solidFill>
            <a:prstDash val="solid"/>
            <a:round/>
            <a:headEnd type="none" w="sm" len="sm"/>
            <a:tailEnd type="none" w="sm" len="sm"/>
          </a:ln>
        </p:spPr>
      </p:cxnSp>
      <p:cxnSp>
        <p:nvCxnSpPr>
          <p:cNvPr id="834" name="Google Shape;834;p71"/>
          <p:cNvCxnSpPr/>
          <p:nvPr/>
        </p:nvCxnSpPr>
        <p:spPr>
          <a:xfrm>
            <a:off x="3767660" y="3508069"/>
            <a:ext cx="0" cy="1611086"/>
          </a:xfrm>
          <a:prstGeom prst="straightConnector1">
            <a:avLst/>
          </a:prstGeom>
          <a:noFill/>
          <a:ln w="28575" cap="flat" cmpd="sng">
            <a:solidFill>
              <a:schemeClr val="dk1"/>
            </a:solidFill>
            <a:prstDash val="solid"/>
            <a:round/>
            <a:headEnd type="none" w="sm" len="sm"/>
            <a:tailEnd type="none" w="sm" len="sm"/>
          </a:ln>
        </p:spPr>
      </p:cxnSp>
      <p:cxnSp>
        <p:nvCxnSpPr>
          <p:cNvPr id="835" name="Google Shape;835;p71"/>
          <p:cNvCxnSpPr/>
          <p:nvPr/>
        </p:nvCxnSpPr>
        <p:spPr>
          <a:xfrm>
            <a:off x="6106885" y="1896983"/>
            <a:ext cx="0" cy="1611086"/>
          </a:xfrm>
          <a:prstGeom prst="straightConnector1">
            <a:avLst/>
          </a:prstGeom>
          <a:noFill/>
          <a:ln w="28575" cap="flat" cmpd="sng">
            <a:solidFill>
              <a:schemeClr val="dk1"/>
            </a:solidFill>
            <a:prstDash val="solid"/>
            <a:round/>
            <a:headEnd type="none" w="sm" len="sm"/>
            <a:tailEnd type="none" w="sm" len="sm"/>
          </a:ln>
        </p:spPr>
      </p:cxnSp>
      <p:cxnSp>
        <p:nvCxnSpPr>
          <p:cNvPr id="836" name="Google Shape;836;p71"/>
          <p:cNvCxnSpPr/>
          <p:nvPr/>
        </p:nvCxnSpPr>
        <p:spPr>
          <a:xfrm>
            <a:off x="8459863" y="3508069"/>
            <a:ext cx="0" cy="1611086"/>
          </a:xfrm>
          <a:prstGeom prst="straightConnector1">
            <a:avLst/>
          </a:prstGeom>
          <a:noFill/>
          <a:ln w="28575" cap="flat" cmpd="sng">
            <a:solidFill>
              <a:schemeClr val="dk1"/>
            </a:solidFill>
            <a:prstDash val="solid"/>
            <a:round/>
            <a:headEnd type="none" w="sm" len="sm"/>
            <a:tailEnd type="none" w="sm" len="sm"/>
          </a:ln>
        </p:spPr>
      </p:cxnSp>
      <p:cxnSp>
        <p:nvCxnSpPr>
          <p:cNvPr id="837" name="Google Shape;837;p71"/>
          <p:cNvCxnSpPr/>
          <p:nvPr/>
        </p:nvCxnSpPr>
        <p:spPr>
          <a:xfrm>
            <a:off x="10796824" y="1896983"/>
            <a:ext cx="0" cy="1611086"/>
          </a:xfrm>
          <a:prstGeom prst="straightConnector1">
            <a:avLst/>
          </a:prstGeom>
          <a:noFill/>
          <a:ln w="28575" cap="flat" cmpd="sng">
            <a:solidFill>
              <a:schemeClr val="dk1"/>
            </a:solidFill>
            <a:prstDash val="solid"/>
            <a:round/>
            <a:headEnd type="none" w="sm" len="sm"/>
            <a:tailEnd type="none" w="sm" len="sm"/>
          </a:ln>
        </p:spPr>
      </p:cxnSp>
      <p:sp>
        <p:nvSpPr>
          <p:cNvPr id="838" name="Google Shape;838;p71"/>
          <p:cNvSpPr/>
          <p:nvPr/>
        </p:nvSpPr>
        <p:spPr>
          <a:xfrm>
            <a:off x="394637" y="2760950"/>
            <a:ext cx="2040091" cy="1322173"/>
          </a:xfrm>
          <a:prstGeom prst="rect">
            <a:avLst/>
          </a:prstGeom>
          <a:solidFill>
            <a:schemeClr val="accent5"/>
          </a:solid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a:solidFill>
                  <a:schemeClr val="lt1"/>
                </a:solidFill>
                <a:latin typeface="Times New Roman"/>
                <a:ea typeface="Times New Roman"/>
                <a:cs typeface="Times New Roman"/>
                <a:sym typeface="Times New Roman"/>
              </a:rPr>
              <a:t>January</a:t>
            </a:r>
            <a:r>
              <a:rPr lang="en-US" sz="1800" b="0" i="0" u="none" strike="noStrike" cap="none">
                <a:solidFill>
                  <a:schemeClr val="lt1"/>
                </a:solidFill>
                <a:latin typeface="Times New Roman"/>
                <a:ea typeface="Times New Roman"/>
                <a:cs typeface="Times New Roman"/>
                <a:sym typeface="Times New Roman"/>
              </a:rPr>
              <a:t> 2</a:t>
            </a:r>
            <a:r>
              <a:rPr lang="en-US" sz="1800">
                <a:solidFill>
                  <a:schemeClr val="lt1"/>
                </a:solidFill>
                <a:latin typeface="Times New Roman"/>
                <a:ea typeface="Times New Roman"/>
                <a:cs typeface="Times New Roman"/>
                <a:sym typeface="Times New Roman"/>
              </a:rPr>
              <a:t>1st</a:t>
            </a:r>
            <a:endParaRPr sz="1800" b="0"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a:solidFill>
                  <a:schemeClr val="lt1"/>
                </a:solidFill>
                <a:latin typeface="Times New Roman"/>
                <a:ea typeface="Times New Roman"/>
                <a:cs typeface="Times New Roman"/>
                <a:sym typeface="Times New Roman"/>
              </a:rPr>
              <a:t>7:00 PM</a:t>
            </a:r>
            <a:endParaRPr sz="1800" b="0" i="0" u="none" strike="noStrike" cap="none">
              <a:solidFill>
                <a:schemeClr val="lt1"/>
              </a:solidFill>
              <a:latin typeface="Times New Roman"/>
              <a:ea typeface="Times New Roman"/>
              <a:cs typeface="Times New Roman"/>
              <a:sym typeface="Times New Roman"/>
            </a:endParaRPr>
          </a:p>
        </p:txBody>
      </p:sp>
      <p:sp>
        <p:nvSpPr>
          <p:cNvPr id="839" name="Google Shape;839;p71"/>
          <p:cNvSpPr/>
          <p:nvPr/>
        </p:nvSpPr>
        <p:spPr>
          <a:xfrm>
            <a:off x="2735296" y="2760949"/>
            <a:ext cx="2040091" cy="1322173"/>
          </a:xfrm>
          <a:prstGeom prst="rect">
            <a:avLst/>
          </a:prstGeom>
          <a:solidFill>
            <a:srgbClr val="A4CBF2"/>
          </a:solidFill>
          <a:ln w="25400" cap="flat" cmpd="sng">
            <a:solidFill>
              <a:srgbClr val="A4CB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a:solidFill>
                  <a:schemeClr val="lt1"/>
                </a:solidFill>
                <a:latin typeface="Times New Roman"/>
                <a:ea typeface="Times New Roman"/>
                <a:cs typeface="Times New Roman"/>
                <a:sym typeface="Times New Roman"/>
              </a:rPr>
              <a:t>January</a:t>
            </a:r>
            <a:r>
              <a:rPr lang="en-US" sz="1800" b="0" i="0" u="none" strike="noStrike" cap="none">
                <a:solidFill>
                  <a:schemeClr val="lt1"/>
                </a:solidFill>
                <a:latin typeface="Times New Roman"/>
                <a:ea typeface="Times New Roman"/>
                <a:cs typeface="Times New Roman"/>
                <a:sym typeface="Times New Roman"/>
              </a:rPr>
              <a:t> </a:t>
            </a:r>
            <a:r>
              <a:rPr lang="en-US" sz="1800">
                <a:solidFill>
                  <a:schemeClr val="lt1"/>
                </a:solidFill>
                <a:latin typeface="Times New Roman"/>
                <a:ea typeface="Times New Roman"/>
                <a:cs typeface="Times New Roman"/>
                <a:sym typeface="Times New Roman"/>
              </a:rPr>
              <a:t>24th</a:t>
            </a:r>
            <a:endParaRPr sz="1800" b="0"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a:solidFill>
                  <a:schemeClr val="lt1"/>
                </a:solidFill>
                <a:latin typeface="Times New Roman"/>
                <a:ea typeface="Times New Roman"/>
                <a:cs typeface="Times New Roman"/>
                <a:sym typeface="Times New Roman"/>
              </a:rPr>
              <a:t>11:59 PM</a:t>
            </a:r>
            <a:endParaRPr sz="1400" b="0" i="0" u="none" strike="noStrike" cap="none">
              <a:solidFill>
                <a:srgbClr val="000000"/>
              </a:solidFill>
              <a:latin typeface="Arial"/>
              <a:ea typeface="Arial"/>
              <a:cs typeface="Arial"/>
              <a:sym typeface="Arial"/>
            </a:endParaRPr>
          </a:p>
        </p:txBody>
      </p:sp>
      <p:sp>
        <p:nvSpPr>
          <p:cNvPr id="840" name="Google Shape;840;p71"/>
          <p:cNvSpPr/>
          <p:nvPr/>
        </p:nvSpPr>
        <p:spPr>
          <a:xfrm>
            <a:off x="5075955" y="2760948"/>
            <a:ext cx="2040000" cy="1322100"/>
          </a:xfrm>
          <a:prstGeom prst="rect">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a:solidFill>
                  <a:schemeClr val="lt1"/>
                </a:solidFill>
                <a:latin typeface="Times New Roman"/>
                <a:ea typeface="Times New Roman"/>
                <a:cs typeface="Times New Roman"/>
                <a:sym typeface="Times New Roman"/>
              </a:rPr>
              <a:t>January</a:t>
            </a:r>
            <a:r>
              <a:rPr lang="en-US" sz="1800" b="0" i="0" u="none" strike="noStrike" cap="none">
                <a:solidFill>
                  <a:schemeClr val="lt1"/>
                </a:solidFill>
                <a:latin typeface="Times New Roman"/>
                <a:ea typeface="Times New Roman"/>
                <a:cs typeface="Times New Roman"/>
                <a:sym typeface="Times New Roman"/>
              </a:rPr>
              <a:t> </a:t>
            </a:r>
            <a:r>
              <a:rPr lang="en-US" sz="1800">
                <a:solidFill>
                  <a:schemeClr val="lt1"/>
                </a:solidFill>
                <a:latin typeface="Times New Roman"/>
                <a:ea typeface="Times New Roman"/>
                <a:cs typeface="Times New Roman"/>
                <a:sym typeface="Times New Roman"/>
              </a:rPr>
              <a:t>27th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700">
                <a:solidFill>
                  <a:schemeClr val="lt1"/>
                </a:solidFill>
                <a:latin typeface="Times New Roman"/>
                <a:ea typeface="Times New Roman"/>
                <a:cs typeface="Times New Roman"/>
                <a:sym typeface="Times New Roman"/>
              </a:rPr>
              <a:t>12:3</a:t>
            </a:r>
            <a:r>
              <a:rPr lang="en-US" sz="1700" b="0" i="0" u="none" strike="noStrike" cap="none">
                <a:solidFill>
                  <a:schemeClr val="lt1"/>
                </a:solidFill>
                <a:latin typeface="Times New Roman"/>
                <a:ea typeface="Times New Roman"/>
                <a:cs typeface="Times New Roman"/>
                <a:sym typeface="Times New Roman"/>
              </a:rPr>
              <a:t>0 PM </a:t>
            </a:r>
            <a:r>
              <a:rPr lang="en-US" sz="1700">
                <a:solidFill>
                  <a:schemeClr val="lt1"/>
                </a:solidFill>
                <a:latin typeface="Times New Roman"/>
                <a:ea typeface="Times New Roman"/>
                <a:cs typeface="Times New Roman"/>
                <a:sym typeface="Times New Roman"/>
              </a:rPr>
              <a:t>-</a:t>
            </a:r>
            <a:r>
              <a:rPr lang="en-US" sz="1700" b="0" i="0" u="none" strike="noStrike" cap="none">
                <a:solidFill>
                  <a:schemeClr val="lt1"/>
                </a:solidFill>
                <a:latin typeface="Times New Roman"/>
                <a:ea typeface="Times New Roman"/>
                <a:cs typeface="Times New Roman"/>
                <a:sym typeface="Times New Roman"/>
              </a:rPr>
              <a:t> </a:t>
            </a:r>
            <a:r>
              <a:rPr lang="en-US" sz="1700">
                <a:solidFill>
                  <a:schemeClr val="lt1"/>
                </a:solidFill>
                <a:latin typeface="Times New Roman"/>
                <a:ea typeface="Times New Roman"/>
                <a:cs typeface="Times New Roman"/>
                <a:sym typeface="Times New Roman"/>
              </a:rPr>
              <a:t>7</a:t>
            </a:r>
            <a:r>
              <a:rPr lang="en-US" sz="1700" b="0" i="0" u="none" strike="noStrike" cap="none">
                <a:solidFill>
                  <a:schemeClr val="lt1"/>
                </a:solidFill>
                <a:latin typeface="Times New Roman"/>
                <a:ea typeface="Times New Roman"/>
                <a:cs typeface="Times New Roman"/>
                <a:sym typeface="Times New Roman"/>
              </a:rPr>
              <a:t>:00 PM</a:t>
            </a:r>
            <a:endParaRPr sz="1700" b="0" i="0" u="none" strike="noStrike" cap="none">
              <a:solidFill>
                <a:srgbClr val="000000"/>
              </a:solidFill>
              <a:latin typeface="Arial"/>
              <a:ea typeface="Arial"/>
              <a:cs typeface="Arial"/>
              <a:sym typeface="Arial"/>
            </a:endParaRPr>
          </a:p>
        </p:txBody>
      </p:sp>
      <p:sp>
        <p:nvSpPr>
          <p:cNvPr id="841" name="Google Shape;841;p71"/>
          <p:cNvSpPr/>
          <p:nvPr/>
        </p:nvSpPr>
        <p:spPr>
          <a:xfrm>
            <a:off x="7416614" y="2760947"/>
            <a:ext cx="2040091" cy="1322173"/>
          </a:xfrm>
          <a:prstGeom prst="rect">
            <a:avLst/>
          </a:prstGeom>
          <a:solidFill>
            <a:srgbClr val="68A9EA"/>
          </a:solidFill>
          <a:ln w="25400" cap="flat" cmpd="sng">
            <a:solidFill>
              <a:srgbClr val="68A9E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a:solidFill>
                  <a:schemeClr val="lt1"/>
                </a:solidFill>
                <a:latin typeface="Times New Roman"/>
                <a:ea typeface="Times New Roman"/>
                <a:cs typeface="Times New Roman"/>
                <a:sym typeface="Times New Roman"/>
              </a:rPr>
              <a:t>January</a:t>
            </a:r>
            <a:r>
              <a:rPr lang="en-US" sz="1800" b="0" i="0" u="none" strike="noStrike" cap="none">
                <a:solidFill>
                  <a:schemeClr val="lt1"/>
                </a:solidFill>
                <a:latin typeface="Times New Roman"/>
                <a:ea typeface="Times New Roman"/>
                <a:cs typeface="Times New Roman"/>
                <a:sym typeface="Times New Roman"/>
              </a:rPr>
              <a:t> </a:t>
            </a:r>
            <a:r>
              <a:rPr lang="en-US" sz="1800">
                <a:solidFill>
                  <a:schemeClr val="lt1"/>
                </a:solidFill>
                <a:latin typeface="Times New Roman"/>
                <a:ea typeface="Times New Roman"/>
                <a:cs typeface="Times New Roman"/>
                <a:sym typeface="Times New Roman"/>
              </a:rPr>
              <a:t>29th</a:t>
            </a:r>
            <a:endParaRPr sz="1800" b="0" i="0" u="none" strike="noStrike" cap="none">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a:solidFill>
                  <a:schemeClr val="lt1"/>
                </a:solidFill>
                <a:latin typeface="Times New Roman"/>
                <a:ea typeface="Times New Roman"/>
                <a:cs typeface="Times New Roman"/>
                <a:sym typeface="Times New Roman"/>
              </a:rPr>
              <a:t>5:00 PM - 7:00 PM</a:t>
            </a:r>
            <a:endParaRPr sz="1800" b="0" i="0" u="none" strike="noStrike" cap="none">
              <a:solidFill>
                <a:schemeClr val="lt1"/>
              </a:solidFill>
              <a:latin typeface="Times New Roman"/>
              <a:ea typeface="Times New Roman"/>
              <a:cs typeface="Times New Roman"/>
              <a:sym typeface="Times New Roman"/>
            </a:endParaRPr>
          </a:p>
        </p:txBody>
      </p:sp>
      <p:sp>
        <p:nvSpPr>
          <p:cNvPr id="842" name="Google Shape;842;p71"/>
          <p:cNvSpPr/>
          <p:nvPr/>
        </p:nvSpPr>
        <p:spPr>
          <a:xfrm>
            <a:off x="9757272" y="2751007"/>
            <a:ext cx="2040090" cy="1322173"/>
          </a:xfrm>
          <a:prstGeom prst="rect">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800">
                <a:solidFill>
                  <a:schemeClr val="lt1"/>
                </a:solidFill>
                <a:latin typeface="Times New Roman"/>
                <a:ea typeface="Times New Roman"/>
                <a:cs typeface="Times New Roman"/>
                <a:sym typeface="Times New Roman"/>
              </a:rPr>
              <a:t>January 30th</a:t>
            </a:r>
            <a:endParaRPr sz="1800" b="0" i="0" u="none" strike="noStrike" cap="none" baseline="30000">
              <a:solidFill>
                <a:schemeClr val="lt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a:solidFill>
                  <a:schemeClr val="lt1"/>
                </a:solidFill>
                <a:latin typeface="Times New Roman"/>
                <a:ea typeface="Times New Roman"/>
                <a:cs typeface="Times New Roman"/>
                <a:sym typeface="Times New Roman"/>
              </a:rPr>
              <a:t>1:00 PM – 6:</a:t>
            </a:r>
            <a:r>
              <a:rPr lang="en-US" sz="1800">
                <a:solidFill>
                  <a:schemeClr val="lt1"/>
                </a:solidFill>
                <a:latin typeface="Times New Roman"/>
                <a:ea typeface="Times New Roman"/>
                <a:cs typeface="Times New Roman"/>
                <a:sym typeface="Times New Roman"/>
              </a:rPr>
              <a:t>3</a:t>
            </a:r>
            <a:r>
              <a:rPr lang="en-US" sz="1800" b="0" i="0" u="none" strike="noStrike" cap="none">
                <a:solidFill>
                  <a:schemeClr val="lt1"/>
                </a:solidFill>
                <a:latin typeface="Times New Roman"/>
                <a:ea typeface="Times New Roman"/>
                <a:cs typeface="Times New Roman"/>
                <a:sym typeface="Times New Roman"/>
              </a:rPr>
              <a:t>0 PM</a:t>
            </a:r>
            <a:endParaRPr sz="1400" b="0" i="0" u="none" strike="noStrike" cap="none">
              <a:solidFill>
                <a:srgbClr val="000000"/>
              </a:solidFill>
              <a:latin typeface="Arial"/>
              <a:ea typeface="Arial"/>
              <a:cs typeface="Arial"/>
              <a:sym typeface="Arial"/>
            </a:endParaRPr>
          </a:p>
        </p:txBody>
      </p:sp>
      <p:sp>
        <p:nvSpPr>
          <p:cNvPr id="843" name="Google Shape;843;p71"/>
          <p:cNvSpPr/>
          <p:nvPr/>
        </p:nvSpPr>
        <p:spPr>
          <a:xfrm>
            <a:off x="-569213" y="1131441"/>
            <a:ext cx="3967790" cy="7778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a:solidFill>
                  <a:schemeClr val="dk1"/>
                </a:solidFill>
                <a:latin typeface="Times New Roman"/>
                <a:ea typeface="Times New Roman"/>
                <a:cs typeface="Times New Roman"/>
                <a:sym typeface="Times New Roman"/>
              </a:rPr>
              <a:t>Info Night</a:t>
            </a: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1600" b="0" i="1" u="none" strike="noStrike" cap="none">
                <a:solidFill>
                  <a:schemeClr val="dk1"/>
                </a:solidFill>
                <a:latin typeface="Times New Roman"/>
                <a:ea typeface="Times New Roman"/>
                <a:cs typeface="Times New Roman"/>
                <a:sym typeface="Times New Roman"/>
              </a:rPr>
              <a:t>About Us and Case Workshop</a:t>
            </a:r>
            <a:endParaRPr sz="1600" b="0" i="0" u="none" strike="noStrike" cap="none">
              <a:solidFill>
                <a:srgbClr val="000000"/>
              </a:solidFill>
              <a:latin typeface="Times New Roman"/>
              <a:ea typeface="Times New Roman"/>
              <a:cs typeface="Times New Roman"/>
              <a:sym typeface="Times New Roman"/>
            </a:endParaRPr>
          </a:p>
        </p:txBody>
      </p:sp>
      <p:sp>
        <p:nvSpPr>
          <p:cNvPr id="844" name="Google Shape;844;p71"/>
          <p:cNvSpPr/>
          <p:nvPr/>
        </p:nvSpPr>
        <p:spPr>
          <a:xfrm>
            <a:off x="4112105" y="1105115"/>
            <a:ext cx="3967800" cy="77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a:solidFill>
                  <a:schemeClr val="dk1"/>
                </a:solidFill>
                <a:latin typeface="Times New Roman"/>
                <a:ea typeface="Times New Roman"/>
                <a:cs typeface="Times New Roman"/>
                <a:sym typeface="Times New Roman"/>
              </a:rPr>
              <a:t>First Round Interviews</a:t>
            </a: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1600" i="1">
                <a:solidFill>
                  <a:schemeClr val="dk1"/>
                </a:solidFill>
                <a:latin typeface="Times New Roman"/>
                <a:ea typeface="Times New Roman"/>
                <a:cs typeface="Times New Roman"/>
                <a:sym typeface="Times New Roman"/>
              </a:rPr>
              <a:t>Two Interviews, 8</a:t>
            </a:r>
            <a:r>
              <a:rPr lang="en-US" sz="1600" b="0" i="1" u="none" strike="noStrike" cap="none">
                <a:solidFill>
                  <a:schemeClr val="dk1"/>
                </a:solidFill>
                <a:latin typeface="Times New Roman"/>
                <a:ea typeface="Times New Roman"/>
                <a:cs typeface="Times New Roman"/>
                <a:sym typeface="Times New Roman"/>
              </a:rPr>
              <a:t> Minutes each, with Behavioral &amp; Brainstorm Questions</a:t>
            </a:r>
            <a:endParaRPr sz="1600" b="0" i="0" u="none" strike="noStrike" cap="none">
              <a:solidFill>
                <a:srgbClr val="000000"/>
              </a:solidFill>
              <a:latin typeface="Times New Roman"/>
              <a:ea typeface="Times New Roman"/>
              <a:cs typeface="Times New Roman"/>
              <a:sym typeface="Times New Roman"/>
            </a:endParaRPr>
          </a:p>
        </p:txBody>
      </p:sp>
      <p:sp>
        <p:nvSpPr>
          <p:cNvPr id="845" name="Google Shape;845;p71"/>
          <p:cNvSpPr/>
          <p:nvPr/>
        </p:nvSpPr>
        <p:spPr>
          <a:xfrm>
            <a:off x="9275347" y="1146576"/>
            <a:ext cx="3003940" cy="76554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600" b="1">
                <a:solidFill>
                  <a:schemeClr val="dk1"/>
                </a:solidFill>
                <a:latin typeface="Times New Roman"/>
                <a:ea typeface="Times New Roman"/>
                <a:cs typeface="Times New Roman"/>
                <a:sym typeface="Times New Roman"/>
              </a:rPr>
              <a:t>*</a:t>
            </a:r>
            <a:r>
              <a:rPr lang="en-US" sz="1600" b="1" i="0" u="none" strike="noStrike" cap="none">
                <a:solidFill>
                  <a:schemeClr val="dk1"/>
                </a:solidFill>
                <a:latin typeface="Times New Roman"/>
                <a:ea typeface="Times New Roman"/>
                <a:cs typeface="Times New Roman"/>
                <a:sym typeface="Times New Roman"/>
              </a:rPr>
              <a:t>Final Round Interviews*</a:t>
            </a:r>
            <a:endParaRPr sz="16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1600" b="0" i="1" u="none" strike="noStrike" cap="none">
                <a:solidFill>
                  <a:schemeClr val="dk1"/>
                </a:solidFill>
                <a:latin typeface="Times New Roman"/>
                <a:ea typeface="Times New Roman"/>
                <a:cs typeface="Times New Roman"/>
                <a:sym typeface="Times New Roman"/>
              </a:rPr>
              <a:t>20 Minute Case Interview</a:t>
            </a:r>
            <a:endParaRPr sz="1600" b="0" i="0" u="none" strike="noStrike" cap="none">
              <a:solidFill>
                <a:srgbClr val="000000"/>
              </a:solidFill>
              <a:latin typeface="Times New Roman"/>
              <a:ea typeface="Times New Roman"/>
              <a:cs typeface="Times New Roman"/>
              <a:sym typeface="Times New Roman"/>
            </a:endParaRPr>
          </a:p>
        </p:txBody>
      </p:sp>
      <p:sp>
        <p:nvSpPr>
          <p:cNvPr id="846" name="Google Shape;846;p71"/>
          <p:cNvSpPr/>
          <p:nvPr/>
        </p:nvSpPr>
        <p:spPr>
          <a:xfrm>
            <a:off x="1771446" y="5090177"/>
            <a:ext cx="3967790" cy="7778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a:solidFill>
                  <a:schemeClr val="dk1"/>
                </a:solidFill>
                <a:latin typeface="Times New Roman"/>
                <a:ea typeface="Times New Roman"/>
                <a:cs typeface="Times New Roman"/>
                <a:sym typeface="Times New Roman"/>
              </a:rPr>
              <a:t>Application Deadline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600" b="0" i="1" u="none" strike="noStrike" cap="none">
                <a:solidFill>
                  <a:schemeClr val="dk1"/>
                </a:solidFill>
                <a:latin typeface="Times New Roman"/>
                <a:ea typeface="Times New Roman"/>
                <a:cs typeface="Times New Roman"/>
                <a:sym typeface="Times New Roman"/>
              </a:rPr>
              <a:t>Available at illiniscno.org and in </a:t>
            </a:r>
            <a:r>
              <a:rPr lang="en-US" sz="1600" i="1">
                <a:solidFill>
                  <a:schemeClr val="dk1"/>
                </a:solidFill>
                <a:latin typeface="Times New Roman"/>
                <a:ea typeface="Times New Roman"/>
                <a:cs typeface="Times New Roman"/>
                <a:sym typeface="Times New Roman"/>
              </a:rPr>
              <a:t>our </a:t>
            </a:r>
            <a:r>
              <a:rPr lang="en-US" sz="1600" b="0" i="1" u="none" strike="noStrike" cap="none">
                <a:solidFill>
                  <a:schemeClr val="dk1"/>
                </a:solidFill>
                <a:latin typeface="Times New Roman"/>
                <a:ea typeface="Times New Roman"/>
                <a:cs typeface="Times New Roman"/>
                <a:sym typeface="Times New Roman"/>
              </a:rPr>
              <a:t>Instagram bio</a:t>
            </a:r>
            <a:endParaRPr sz="1400" b="0" i="0" u="none" strike="noStrike" cap="none">
              <a:solidFill>
                <a:srgbClr val="000000"/>
              </a:solidFill>
              <a:latin typeface="Arial"/>
              <a:ea typeface="Arial"/>
              <a:cs typeface="Arial"/>
              <a:sym typeface="Arial"/>
            </a:endParaRPr>
          </a:p>
        </p:txBody>
      </p:sp>
      <p:sp>
        <p:nvSpPr>
          <p:cNvPr id="847" name="Google Shape;847;p71"/>
          <p:cNvSpPr/>
          <p:nvPr/>
        </p:nvSpPr>
        <p:spPr>
          <a:xfrm>
            <a:off x="6475968" y="5091515"/>
            <a:ext cx="3967790" cy="7778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600" b="1">
                <a:solidFill>
                  <a:schemeClr val="dk1"/>
                </a:solidFill>
                <a:latin typeface="Times New Roman"/>
                <a:ea typeface="Times New Roman"/>
                <a:cs typeface="Times New Roman"/>
                <a:sym typeface="Times New Roman"/>
              </a:rPr>
              <a:t>*</a:t>
            </a:r>
            <a:r>
              <a:rPr lang="en-US" sz="1600" b="1" i="0" u="none" strike="noStrike" cap="none">
                <a:solidFill>
                  <a:schemeClr val="dk1"/>
                </a:solidFill>
                <a:latin typeface="Times New Roman"/>
                <a:ea typeface="Times New Roman"/>
                <a:cs typeface="Times New Roman"/>
                <a:sym typeface="Times New Roman"/>
              </a:rPr>
              <a:t>Pre</a:t>
            </a:r>
            <a:r>
              <a:rPr lang="en-US" sz="1600" b="1">
                <a:solidFill>
                  <a:schemeClr val="dk1"/>
                </a:solidFill>
                <a:latin typeface="Times New Roman"/>
                <a:ea typeface="Times New Roman"/>
                <a:cs typeface="Times New Roman"/>
                <a:sym typeface="Times New Roman"/>
              </a:rPr>
              <a:t>-</a:t>
            </a:r>
            <a:r>
              <a:rPr lang="en-US" sz="1600" b="1" i="0" u="none" strike="noStrike" cap="none">
                <a:solidFill>
                  <a:schemeClr val="dk1"/>
                </a:solidFill>
                <a:latin typeface="Times New Roman"/>
                <a:ea typeface="Times New Roman"/>
                <a:cs typeface="Times New Roman"/>
                <a:sym typeface="Times New Roman"/>
              </a:rPr>
              <a:t>Night*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600" b="0" i="1" u="none" strike="noStrike" cap="none">
                <a:solidFill>
                  <a:schemeClr val="dk1"/>
                </a:solidFill>
                <a:latin typeface="Times New Roman"/>
                <a:ea typeface="Times New Roman"/>
                <a:cs typeface="Times New Roman"/>
                <a:sym typeface="Times New Roman"/>
              </a:rPr>
              <a:t>Networking</a:t>
            </a:r>
            <a:r>
              <a:rPr lang="en-US" sz="1600" i="1">
                <a:solidFill>
                  <a:schemeClr val="dk1"/>
                </a:solidFill>
                <a:latin typeface="Times New Roman"/>
                <a:ea typeface="Times New Roman"/>
                <a:cs typeface="Times New Roman"/>
                <a:sym typeface="Times New Roman"/>
              </a:rPr>
              <a:t> and Social</a:t>
            </a:r>
            <a:endParaRPr sz="1600" b="0" i="1"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72"/>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t>Application – Due </a:t>
            </a:r>
            <a:r>
              <a:rPr lang="en-US" sz="2400" b="1" i="0" u="sng" strike="noStrike" cap="none"/>
              <a:t>This Saturday</a:t>
            </a:r>
            <a:r>
              <a:rPr lang="en-US" sz="2400" b="0" i="0" u="none" strike="noStrike" cap="none"/>
              <a:t> (Jan</a:t>
            </a:r>
            <a:r>
              <a:rPr lang="en-US"/>
              <a:t> 24th)</a:t>
            </a:r>
            <a:r>
              <a:rPr lang="en-US" sz="2400" b="0" i="0" u="none" strike="noStrike" cap="none"/>
              <a:t> at 11:59pm </a:t>
            </a:r>
            <a:endParaRPr/>
          </a:p>
        </p:txBody>
      </p:sp>
      <p:sp>
        <p:nvSpPr>
          <p:cNvPr id="853" name="Google Shape;853;p72"/>
          <p:cNvSpPr/>
          <p:nvPr/>
        </p:nvSpPr>
        <p:spPr>
          <a:xfrm>
            <a:off x="4112105" y="1131441"/>
            <a:ext cx="3967790" cy="7778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1600" b="1" i="0" u="none" strike="noStrike" cap="none">
                <a:solidFill>
                  <a:schemeClr val="dk1"/>
                </a:solidFill>
                <a:latin typeface="Times New Roman"/>
                <a:ea typeface="Times New Roman"/>
                <a:cs typeface="Times New Roman"/>
                <a:sym typeface="Times New Roman"/>
              </a:rPr>
              <a:t>Scan this QR Code for our application!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600" b="0" i="0" u="none" strike="noStrike" cap="none">
                <a:solidFill>
                  <a:schemeClr val="dk1"/>
                </a:solidFill>
                <a:latin typeface="Times New Roman"/>
                <a:ea typeface="Times New Roman"/>
                <a:cs typeface="Times New Roman"/>
                <a:sym typeface="Times New Roman"/>
              </a:rPr>
              <a:t>Instagram Bio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600" b="0" i="0" u="none" strike="noStrike" cap="none">
                <a:solidFill>
                  <a:schemeClr val="dk1"/>
                </a:solidFill>
                <a:latin typeface="Times New Roman"/>
                <a:ea typeface="Times New Roman"/>
                <a:cs typeface="Times New Roman"/>
                <a:sym typeface="Times New Roman"/>
              </a:rPr>
              <a:t>SCNO Website under Recruitment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600" b="0" i="0" u="none" strike="noStrike" cap="none">
                <a:solidFill>
                  <a:schemeClr val="dk1"/>
                </a:solidFill>
                <a:latin typeface="Times New Roman"/>
                <a:ea typeface="Times New Roman"/>
                <a:cs typeface="Times New Roman"/>
                <a:sym typeface="Times New Roman"/>
              </a:rPr>
              <a:t>In Your Email</a:t>
            </a:r>
            <a:endParaRPr sz="1600" b="0" i="0" u="none" strike="noStrike" cap="none">
              <a:solidFill>
                <a:srgbClr val="000000"/>
              </a:solidFill>
              <a:latin typeface="Times New Roman"/>
              <a:ea typeface="Times New Roman"/>
              <a:cs typeface="Times New Roman"/>
              <a:sym typeface="Times New Roman"/>
            </a:endParaRPr>
          </a:p>
        </p:txBody>
      </p:sp>
      <p:sp>
        <p:nvSpPr>
          <p:cNvPr id="854" name="Google Shape;854;p72"/>
          <p:cNvSpPr txBox="1"/>
          <p:nvPr/>
        </p:nvSpPr>
        <p:spPr>
          <a:xfrm>
            <a:off x="0" y="5747895"/>
            <a:ext cx="6245352" cy="44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500" b="0" i="1" u="none" strike="noStrike" cap="none">
                <a:solidFill>
                  <a:schemeClr val="dk1"/>
                </a:solidFill>
                <a:latin typeface="Times New Roman"/>
                <a:ea typeface="Times New Roman"/>
                <a:cs typeface="Times New Roman"/>
                <a:sym typeface="Times New Roman"/>
              </a:rPr>
              <a:t>*Email us </a:t>
            </a:r>
            <a:r>
              <a:rPr lang="en-US" sz="1700" b="0" i="1" u="none" strike="noStrike" cap="none">
                <a:solidFill>
                  <a:schemeClr val="dk1"/>
                </a:solidFill>
                <a:latin typeface="Times New Roman"/>
                <a:ea typeface="Times New Roman"/>
                <a:cs typeface="Times New Roman"/>
                <a:sym typeface="Times New Roman"/>
              </a:rPr>
              <a:t>@recruitment.marketing@illiniscno.org</a:t>
            </a:r>
            <a:r>
              <a:rPr lang="en-US" sz="1500" b="0" i="1" u="none" strike="noStrike" cap="none">
                <a:solidFill>
                  <a:schemeClr val="dk1"/>
                </a:solidFill>
                <a:latin typeface="Times New Roman"/>
                <a:ea typeface="Times New Roman"/>
                <a:cs typeface="Times New Roman"/>
                <a:sym typeface="Times New Roman"/>
              </a:rPr>
              <a:t> with questions*</a:t>
            </a:r>
            <a:endParaRPr sz="1500" b="0" i="1" u="none" strike="noStrike" cap="none">
              <a:solidFill>
                <a:schemeClr val="dk1"/>
              </a:solidFill>
              <a:latin typeface="Times New Roman"/>
              <a:ea typeface="Times New Roman"/>
              <a:cs typeface="Times New Roman"/>
              <a:sym typeface="Times New Roman"/>
            </a:endParaRPr>
          </a:p>
        </p:txBody>
      </p:sp>
      <p:pic>
        <p:nvPicPr>
          <p:cNvPr id="855" name="Google Shape;855;p72" title="Untitled 1.png"/>
          <p:cNvPicPr preferRelativeResize="0"/>
          <p:nvPr/>
        </p:nvPicPr>
        <p:blipFill>
          <a:blip r:embed="rId3">
            <a:alphaModFix/>
          </a:blip>
          <a:stretch>
            <a:fillRect/>
          </a:stretch>
        </p:blipFill>
        <p:spPr>
          <a:xfrm>
            <a:off x="4243800" y="2043500"/>
            <a:ext cx="3704399" cy="370439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23"/>
          <p:cNvSpPr txBox="1">
            <a:spLocks noGrp="1"/>
          </p:cNvSpPr>
          <p:nvPr>
            <p:ph type="body" idx="3"/>
          </p:nvPr>
        </p:nvSpPr>
        <p:spPr>
          <a:xfrm>
            <a:off x="76106" y="4959016"/>
            <a:ext cx="9414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700"/>
              <a:buFont typeface="Arial"/>
              <a:buNone/>
            </a:pPr>
            <a:r>
              <a:rPr lang="en-US" sz="3700"/>
              <a:t>Thank you for coming!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73"/>
          <p:cNvSpPr txBox="1"/>
          <p:nvPr/>
        </p:nvSpPr>
        <p:spPr>
          <a:xfrm>
            <a:off x="773408" y="992094"/>
            <a:ext cx="3616913" cy="279516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600"/>
              </a:spcAft>
              <a:buClr>
                <a:srgbClr val="000000"/>
              </a:buClr>
              <a:buSzPts val="4400"/>
              <a:buFont typeface="Arial"/>
              <a:buNone/>
            </a:pPr>
            <a:r>
              <a:rPr lang="en-US" sz="4400" b="0" i="1" u="none" strike="noStrike" cap="none">
                <a:solidFill>
                  <a:schemeClr val="dk1"/>
                </a:solidFill>
                <a:latin typeface="Times New Roman"/>
                <a:ea typeface="Times New Roman"/>
                <a:cs typeface="Times New Roman"/>
                <a:sym typeface="Times New Roman"/>
              </a:rPr>
              <a:t>Consulting With Purpose</a:t>
            </a:r>
            <a:endParaRPr sz="4400" b="0" i="0" u="none" strike="noStrike" cap="none">
              <a:solidFill>
                <a:schemeClr val="dk1"/>
              </a:solidFill>
              <a:latin typeface="Times New Roman"/>
              <a:ea typeface="Times New Roman"/>
              <a:cs typeface="Times New Roman"/>
              <a:sym typeface="Times New Roman"/>
            </a:endParaRPr>
          </a:p>
        </p:txBody>
      </p:sp>
      <p:sp>
        <p:nvSpPr>
          <p:cNvPr id="867" name="Google Shape;867;p73"/>
          <p:cNvSpPr txBox="1"/>
          <p:nvPr/>
        </p:nvSpPr>
        <p:spPr>
          <a:xfrm>
            <a:off x="996287" y="4121253"/>
            <a:ext cx="3125337" cy="113684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100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Please use this QR code to fill out the sign-in form</a:t>
            </a:r>
            <a:endParaRPr sz="1800" b="0" i="0" u="none" strike="noStrike" cap="none">
              <a:solidFill>
                <a:schemeClr val="dk1"/>
              </a:solidFill>
              <a:latin typeface="Times New Roman"/>
              <a:ea typeface="Times New Roman"/>
              <a:cs typeface="Times New Roman"/>
              <a:sym typeface="Times New Roman"/>
            </a:endParaRPr>
          </a:p>
        </p:txBody>
      </p:sp>
      <p:pic>
        <p:nvPicPr>
          <p:cNvPr id="868" name="Google Shape;868;p73" descr="Icon&#10;&#10;Description automatically generated"/>
          <p:cNvPicPr preferRelativeResize="0"/>
          <p:nvPr/>
        </p:nvPicPr>
        <p:blipFill rotWithShape="1">
          <a:blip r:embed="rId3">
            <a:alphaModFix/>
          </a:blip>
          <a:srcRect/>
          <a:stretch/>
        </p:blipFill>
        <p:spPr>
          <a:xfrm flipH="1">
            <a:off x="11486334" y="6145074"/>
            <a:ext cx="607411" cy="603939"/>
          </a:xfrm>
          <a:prstGeom prst="rect">
            <a:avLst/>
          </a:prstGeom>
          <a:noFill/>
          <a:ln>
            <a:noFill/>
          </a:ln>
        </p:spPr>
      </p:pic>
      <p:pic>
        <p:nvPicPr>
          <p:cNvPr id="869" name="Google Shape;869;p73" title="url_qrcodecreator.com_10_41_33.png"/>
          <p:cNvPicPr preferRelativeResize="0"/>
          <p:nvPr/>
        </p:nvPicPr>
        <p:blipFill>
          <a:blip r:embed="rId4">
            <a:alphaModFix/>
          </a:blip>
          <a:stretch>
            <a:fillRect/>
          </a:stretch>
        </p:blipFill>
        <p:spPr>
          <a:xfrm>
            <a:off x="6471150" y="1079375"/>
            <a:ext cx="4699251" cy="46992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Times New Roman"/>
                <a:ea typeface="Times New Roman"/>
                <a:cs typeface="Times New Roman"/>
                <a:sym typeface="Times New Roman"/>
              </a:rPr>
              <a:t>Introductions</a:t>
            </a:r>
            <a:endParaRPr/>
          </a:p>
        </p:txBody>
      </p:sp>
      <p:sp>
        <p:nvSpPr>
          <p:cNvPr id="249" name="Google Shape;249;p25">
            <a:hlinkClick r:id="rId3"/>
          </p:cNvPr>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0" name="Google Shape;250;p25"/>
          <p:cNvSpPr/>
          <p:nvPr/>
        </p:nvSpPr>
        <p:spPr>
          <a:xfrm>
            <a:off x="8953978" y="4321623"/>
            <a:ext cx="2685011" cy="14858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1" name="Google Shape;251;p25"/>
          <p:cNvSpPr/>
          <p:nvPr/>
        </p:nvSpPr>
        <p:spPr>
          <a:xfrm>
            <a:off x="3307139" y="4321623"/>
            <a:ext cx="2685011" cy="148584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52" name="Google Shape;252;p25"/>
          <p:cNvGrpSpPr/>
          <p:nvPr/>
        </p:nvGrpSpPr>
        <p:grpSpPr>
          <a:xfrm>
            <a:off x="481741" y="4321625"/>
            <a:ext cx="2688969" cy="1485842"/>
            <a:chOff x="481741" y="4321625"/>
            <a:chExt cx="2688969" cy="1485842"/>
          </a:xfrm>
        </p:grpSpPr>
        <p:sp>
          <p:nvSpPr>
            <p:cNvPr id="253" name="Google Shape;253;p25"/>
            <p:cNvSpPr/>
            <p:nvPr/>
          </p:nvSpPr>
          <p:spPr>
            <a:xfrm>
              <a:off x="485699" y="4321625"/>
              <a:ext cx="2685011" cy="148584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4" name="Google Shape;254;p25"/>
            <p:cNvSpPr txBox="1"/>
            <p:nvPr/>
          </p:nvSpPr>
          <p:spPr>
            <a:xfrm>
              <a:off x="481741" y="4588741"/>
              <a:ext cx="2622738"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Times New Roman"/>
                  <a:ea typeface="Times New Roman"/>
                  <a:cs typeface="Times New Roman"/>
                  <a:sym typeface="Times New Roman"/>
                </a:rPr>
                <a:t>Will Geiger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a:solidFill>
                    <a:srgbClr val="F2F2F2"/>
                  </a:solidFill>
                  <a:latin typeface="Times New Roman"/>
                  <a:ea typeface="Times New Roman"/>
                  <a:cs typeface="Times New Roman"/>
                  <a:sym typeface="Times New Roman"/>
                </a:rPr>
                <a:t>Managing Partner</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1800" b="0" i="1" u="none" strike="noStrike" cap="none">
                  <a:solidFill>
                    <a:srgbClr val="F2F2F2"/>
                  </a:solidFill>
                  <a:latin typeface="Times New Roman"/>
                  <a:ea typeface="Times New Roman"/>
                  <a:cs typeface="Times New Roman"/>
                  <a:sym typeface="Times New Roman"/>
                </a:rPr>
                <a:t>Finance</a:t>
              </a:r>
              <a:endParaRPr sz="1800" b="0" i="1" u="none" strike="noStrike" cap="none">
                <a:solidFill>
                  <a:srgbClr val="F2F2F2"/>
                </a:solidFill>
                <a:latin typeface="Arial"/>
                <a:ea typeface="Arial"/>
                <a:cs typeface="Arial"/>
                <a:sym typeface="Arial"/>
              </a:endParaRPr>
            </a:p>
          </p:txBody>
        </p:sp>
      </p:grpSp>
      <p:grpSp>
        <p:nvGrpSpPr>
          <p:cNvPr id="255" name="Google Shape;255;p25"/>
          <p:cNvGrpSpPr/>
          <p:nvPr/>
        </p:nvGrpSpPr>
        <p:grpSpPr>
          <a:xfrm>
            <a:off x="6141456" y="4321620"/>
            <a:ext cx="5440145" cy="1485844"/>
            <a:chOff x="6129898" y="4321623"/>
            <a:chExt cx="5440145" cy="1485844"/>
          </a:xfrm>
        </p:grpSpPr>
        <p:sp>
          <p:nvSpPr>
            <p:cNvPr id="256" name="Google Shape;256;p25"/>
            <p:cNvSpPr/>
            <p:nvPr/>
          </p:nvSpPr>
          <p:spPr>
            <a:xfrm>
              <a:off x="6129898" y="4321623"/>
              <a:ext cx="2685011" cy="14858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7" name="Google Shape;257;p25"/>
            <p:cNvSpPr txBox="1"/>
            <p:nvPr/>
          </p:nvSpPr>
          <p:spPr>
            <a:xfrm>
              <a:off x="9017643" y="4587277"/>
              <a:ext cx="25524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Times New Roman"/>
                  <a:ea typeface="Times New Roman"/>
                  <a:cs typeface="Times New Roman"/>
                  <a:sym typeface="Times New Roman"/>
                </a:rPr>
                <a:t>Emma Sauers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a:solidFill>
                    <a:srgbClr val="F2F2F2"/>
                  </a:solidFill>
                  <a:latin typeface="Times New Roman"/>
                  <a:ea typeface="Times New Roman"/>
                  <a:cs typeface="Times New Roman"/>
                  <a:sym typeface="Times New Roman"/>
                </a:rPr>
                <a:t>Recruitment Partner</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1800" b="0" i="1" u="none" strike="noStrike" cap="none">
                  <a:solidFill>
                    <a:srgbClr val="F2F2F2"/>
                  </a:solidFill>
                  <a:latin typeface="Times New Roman"/>
                  <a:ea typeface="Times New Roman"/>
                  <a:cs typeface="Times New Roman"/>
                  <a:sym typeface="Times New Roman"/>
                </a:rPr>
                <a:t>Marketing &amp; IS</a:t>
              </a:r>
              <a:endParaRPr sz="1800" b="0" i="1" u="none" strike="noStrike" cap="none">
                <a:solidFill>
                  <a:srgbClr val="F2F2F2"/>
                </a:solidFill>
                <a:latin typeface="Arial"/>
                <a:ea typeface="Arial"/>
                <a:cs typeface="Arial"/>
                <a:sym typeface="Arial"/>
              </a:endParaRPr>
            </a:p>
          </p:txBody>
        </p:sp>
      </p:grpSp>
      <p:sp>
        <p:nvSpPr>
          <p:cNvPr id="258" name="Google Shape;258;p25"/>
          <p:cNvSpPr txBox="1"/>
          <p:nvPr/>
        </p:nvSpPr>
        <p:spPr>
          <a:xfrm>
            <a:off x="3320862" y="4587510"/>
            <a:ext cx="2622738"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2F2F2"/>
                </a:solidFill>
                <a:latin typeface="Times New Roman"/>
                <a:ea typeface="Times New Roman"/>
                <a:cs typeface="Times New Roman"/>
                <a:sym typeface="Times New Roman"/>
              </a:rPr>
              <a:t>Matthew Roalkvam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a:solidFill>
                  <a:srgbClr val="F2F2F2"/>
                </a:solidFill>
                <a:latin typeface="Times New Roman"/>
                <a:ea typeface="Times New Roman"/>
                <a:cs typeface="Times New Roman"/>
                <a:sym typeface="Times New Roman"/>
              </a:rPr>
              <a:t>Managing Partner</a:t>
            </a:r>
            <a:endParaRPr sz="1800" b="0" i="0" u="none" strike="noStrike" cap="none">
              <a:solidFill>
                <a:srgbClr val="F2F2F2"/>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000"/>
              <a:buFont typeface="Arial"/>
              <a:buNone/>
            </a:pPr>
            <a:r>
              <a:rPr lang="en-US" sz="1800" b="0" i="1" u="none" strike="noStrike" cap="none">
                <a:solidFill>
                  <a:srgbClr val="F2F2F2"/>
                </a:solidFill>
                <a:latin typeface="Times New Roman"/>
                <a:ea typeface="Times New Roman"/>
                <a:cs typeface="Times New Roman"/>
                <a:sym typeface="Times New Roman"/>
              </a:rPr>
              <a:t>Accountancy &amp; Finance</a:t>
            </a:r>
            <a:endParaRPr sz="1800" b="0" i="1" u="none" strike="noStrike" cap="none">
              <a:solidFill>
                <a:srgbClr val="F2F2F2"/>
              </a:solidFill>
              <a:latin typeface="Arial"/>
              <a:ea typeface="Arial"/>
              <a:cs typeface="Arial"/>
              <a:sym typeface="Arial"/>
            </a:endParaRPr>
          </a:p>
        </p:txBody>
      </p:sp>
      <p:sp>
        <p:nvSpPr>
          <p:cNvPr id="259" name="Google Shape;259;p25"/>
          <p:cNvSpPr txBox="1"/>
          <p:nvPr/>
        </p:nvSpPr>
        <p:spPr>
          <a:xfrm>
            <a:off x="6198843" y="4584693"/>
            <a:ext cx="2552400" cy="1231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rgbClr val="F2F2F2"/>
                </a:solidFill>
                <a:latin typeface="Times New Roman"/>
                <a:ea typeface="Times New Roman"/>
                <a:cs typeface="Times New Roman"/>
                <a:sym typeface="Times New Roman"/>
              </a:rPr>
              <a:t>Bridget Pekar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a:solidFill>
                  <a:srgbClr val="F2F2F2"/>
                </a:solidFill>
                <a:latin typeface="Times New Roman"/>
                <a:ea typeface="Times New Roman"/>
                <a:cs typeface="Times New Roman"/>
                <a:sym typeface="Times New Roman"/>
              </a:rPr>
              <a:t>Recruitment Partner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800" i="1">
                <a:solidFill>
                  <a:srgbClr val="F2F2F2"/>
                </a:solidFill>
                <a:latin typeface="Times New Roman"/>
                <a:ea typeface="Times New Roman"/>
                <a:cs typeface="Times New Roman"/>
                <a:sym typeface="Times New Roman"/>
              </a:rPr>
              <a:t>Marketing &amp; Management</a:t>
            </a:r>
            <a:endParaRPr sz="1800" b="0" i="1" u="none" strike="noStrike" cap="none">
              <a:solidFill>
                <a:srgbClr val="F2F2F2"/>
              </a:solidFill>
              <a:latin typeface="Times New Roman"/>
              <a:ea typeface="Times New Roman"/>
              <a:cs typeface="Times New Roman"/>
              <a:sym typeface="Times New Roman"/>
            </a:endParaRPr>
          </a:p>
        </p:txBody>
      </p:sp>
      <p:pic>
        <p:nvPicPr>
          <p:cNvPr id="260" name="Google Shape;260;p25"/>
          <p:cNvPicPr preferRelativeResize="0"/>
          <p:nvPr/>
        </p:nvPicPr>
        <p:blipFill rotWithShape="1">
          <a:blip r:embed="rId4">
            <a:alphaModFix/>
          </a:blip>
          <a:srcRect l="17680" r="17680"/>
          <a:stretch/>
        </p:blipFill>
        <p:spPr>
          <a:xfrm>
            <a:off x="8953978" y="1194901"/>
            <a:ext cx="2694582" cy="3126480"/>
          </a:xfrm>
          <a:prstGeom prst="rect">
            <a:avLst/>
          </a:prstGeom>
          <a:noFill/>
          <a:ln>
            <a:noFill/>
          </a:ln>
        </p:spPr>
      </p:pic>
      <p:pic>
        <p:nvPicPr>
          <p:cNvPr id="261" name="Google Shape;261;p25" descr="A person in a suit and tie&#10;&#10;AI-generated content may be incorrect."/>
          <p:cNvPicPr preferRelativeResize="0"/>
          <p:nvPr/>
        </p:nvPicPr>
        <p:blipFill rotWithShape="1">
          <a:blip r:embed="rId5">
            <a:alphaModFix/>
          </a:blip>
          <a:srcRect l="11673" r="11835"/>
          <a:stretch/>
        </p:blipFill>
        <p:spPr>
          <a:xfrm>
            <a:off x="482691" y="1193030"/>
            <a:ext cx="2686139" cy="3138578"/>
          </a:xfrm>
          <a:prstGeom prst="rect">
            <a:avLst/>
          </a:prstGeom>
          <a:noFill/>
          <a:ln>
            <a:noFill/>
          </a:ln>
        </p:spPr>
      </p:pic>
      <p:pic>
        <p:nvPicPr>
          <p:cNvPr id="262" name="Google Shape;262;p25" descr="A person in a suit and tie&#10;&#10;AI-generated content may be incorrect."/>
          <p:cNvPicPr preferRelativeResize="0"/>
          <p:nvPr/>
        </p:nvPicPr>
        <p:blipFill rotWithShape="1">
          <a:blip r:embed="rId6">
            <a:alphaModFix/>
          </a:blip>
          <a:srcRect l="27516" t="93" r="24680" b="16392"/>
          <a:stretch/>
        </p:blipFill>
        <p:spPr>
          <a:xfrm>
            <a:off x="3305259" y="1193029"/>
            <a:ext cx="2685009" cy="3138577"/>
          </a:xfrm>
          <a:prstGeom prst="rect">
            <a:avLst/>
          </a:prstGeom>
          <a:noFill/>
          <a:ln>
            <a:noFill/>
          </a:ln>
        </p:spPr>
      </p:pic>
      <p:pic>
        <p:nvPicPr>
          <p:cNvPr id="263" name="Google Shape;263;p25" title="good headshot.jpg"/>
          <p:cNvPicPr preferRelativeResize="0"/>
          <p:nvPr/>
        </p:nvPicPr>
        <p:blipFill rotWithShape="1">
          <a:blip r:embed="rId7">
            <a:alphaModFix/>
          </a:blip>
          <a:srcRect t="1351"/>
          <a:stretch/>
        </p:blipFill>
        <p:spPr>
          <a:xfrm>
            <a:off x="6130550" y="1216275"/>
            <a:ext cx="2685001" cy="3126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a:t>About Us</a:t>
            </a:r>
            <a:endParaRPr/>
          </a:p>
        </p:txBody>
      </p:sp>
      <p:sp>
        <p:nvSpPr>
          <p:cNvPr id="269" name="Google Shape;269;p5"/>
          <p:cNvSpPr txBox="1"/>
          <p:nvPr/>
        </p:nvSpPr>
        <p:spPr>
          <a:xfrm>
            <a:off x="196492" y="781501"/>
            <a:ext cx="1205509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chemeClr val="accent2"/>
                </a:solidFill>
                <a:latin typeface="Times New Roman"/>
                <a:ea typeface="Times New Roman"/>
                <a:cs typeface="Times New Roman"/>
                <a:sym typeface="Times New Roman"/>
              </a:rPr>
              <a:t>SCNO is a student-run consulting organization focusing on providing pro-bono services to nonprofits</a:t>
            </a:r>
            <a:endParaRPr sz="2000" b="0" i="0" u="none" strike="noStrike" cap="none">
              <a:solidFill>
                <a:schemeClr val="accent2"/>
              </a:solidFill>
              <a:latin typeface="Times New Roman"/>
              <a:ea typeface="Times New Roman"/>
              <a:cs typeface="Times New Roman"/>
              <a:sym typeface="Times New Roman"/>
            </a:endParaRPr>
          </a:p>
        </p:txBody>
      </p:sp>
      <p:sp>
        <p:nvSpPr>
          <p:cNvPr id="270" name="Google Shape;270;p5"/>
          <p:cNvSpPr/>
          <p:nvPr/>
        </p:nvSpPr>
        <p:spPr>
          <a:xfrm>
            <a:off x="325906" y="2318612"/>
            <a:ext cx="11698614" cy="1247668"/>
          </a:xfrm>
          <a:prstGeom prst="rect">
            <a:avLst/>
          </a:prstGeom>
          <a:noFill/>
          <a:ln>
            <a:noFill/>
          </a:ln>
        </p:spPr>
        <p:txBody>
          <a:bodyPr spcFirstLastPara="1" wrap="square" lIns="91425" tIns="45700" rIns="91425" bIns="45700" anchor="ctr" anchorCtr="0">
            <a:noAutofit/>
          </a:bodyPr>
          <a:lstStyle/>
          <a:p>
            <a:pPr marL="914400" marR="0" lvl="2"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2"/>
                </a:solidFill>
                <a:latin typeface="Times New Roman"/>
                <a:ea typeface="Times New Roman"/>
                <a:cs typeface="Times New Roman"/>
                <a:sym typeface="Times New Roman"/>
              </a:rPr>
              <a:t>SCNO at the University of Illinois </a:t>
            </a:r>
            <a:r>
              <a:rPr lang="en-US" sz="2000" b="1" i="0" u="none" strike="noStrike" cap="none">
                <a:solidFill>
                  <a:schemeClr val="accent2"/>
                </a:solidFill>
                <a:latin typeface="Times New Roman"/>
                <a:ea typeface="Times New Roman"/>
                <a:cs typeface="Times New Roman"/>
                <a:sym typeface="Times New Roman"/>
              </a:rPr>
              <a:t>provides pro-bono consulting services</a:t>
            </a:r>
            <a:r>
              <a:rPr lang="en-US" sz="2000" b="0" i="0" u="none" strike="noStrike" cap="none">
                <a:solidFill>
                  <a:schemeClr val="accent2"/>
                </a:solidFill>
                <a:latin typeface="Times New Roman"/>
                <a:ea typeface="Times New Roman"/>
                <a:cs typeface="Times New Roman"/>
                <a:sym typeface="Times New Roman"/>
              </a:rPr>
              <a:t> to nonprofit organizations. With a wide variety of services, we work with these organizations and businesses </a:t>
            </a:r>
            <a:r>
              <a:rPr lang="en-US" sz="2000" b="1" i="0" u="none" strike="noStrike" cap="none">
                <a:solidFill>
                  <a:schemeClr val="accent2"/>
                </a:solidFill>
                <a:latin typeface="Times New Roman"/>
                <a:ea typeface="Times New Roman"/>
                <a:cs typeface="Times New Roman"/>
                <a:sym typeface="Times New Roman"/>
              </a:rPr>
              <a:t>to develop innovative, practical, and sustainable solutions to challenges</a:t>
            </a:r>
            <a:r>
              <a:rPr lang="en-US" sz="2000" b="0" i="0" u="none" strike="noStrike" cap="none">
                <a:solidFill>
                  <a:schemeClr val="accent2"/>
                </a:solidFill>
                <a:latin typeface="Times New Roman"/>
                <a:ea typeface="Times New Roman"/>
                <a:cs typeface="Times New Roman"/>
                <a:sym typeface="Times New Roman"/>
              </a:rPr>
              <a:t>. </a:t>
            </a:r>
            <a:endParaRPr sz="1400" b="0" i="0" u="none" strike="noStrike" cap="none">
              <a:solidFill>
                <a:schemeClr val="accent2"/>
              </a:solidFill>
              <a:latin typeface="Arial"/>
              <a:ea typeface="Arial"/>
              <a:cs typeface="Arial"/>
              <a:sym typeface="Arial"/>
            </a:endParaRPr>
          </a:p>
          <a:p>
            <a:pPr marL="914400" marR="0" lvl="2" indent="0" algn="l" rtl="0">
              <a:lnSpc>
                <a:spcPct val="100000"/>
              </a:lnSpc>
              <a:spcBef>
                <a:spcPts val="0"/>
              </a:spcBef>
              <a:spcAft>
                <a:spcPts val="0"/>
              </a:spcAft>
              <a:buClr>
                <a:srgbClr val="000000"/>
              </a:buClr>
              <a:buSzPts val="2000"/>
              <a:buFont typeface="Arial"/>
              <a:buNone/>
            </a:pPr>
            <a:endParaRPr sz="2000" b="0" i="0" u="none" strike="noStrike" cap="none">
              <a:solidFill>
                <a:schemeClr val="accent2"/>
              </a:solidFill>
              <a:latin typeface="Times New Roman"/>
              <a:ea typeface="Times New Roman"/>
              <a:cs typeface="Times New Roman"/>
              <a:sym typeface="Times New Roman"/>
            </a:endParaRPr>
          </a:p>
        </p:txBody>
      </p:sp>
      <p:sp>
        <p:nvSpPr>
          <p:cNvPr id="271" name="Google Shape;271;p5"/>
          <p:cNvSpPr/>
          <p:nvPr/>
        </p:nvSpPr>
        <p:spPr>
          <a:xfrm>
            <a:off x="355727" y="4328093"/>
            <a:ext cx="11531950" cy="1247673"/>
          </a:xfrm>
          <a:prstGeom prst="rect">
            <a:avLst/>
          </a:prstGeom>
          <a:noFill/>
          <a:ln>
            <a:noFill/>
          </a:ln>
        </p:spPr>
        <p:txBody>
          <a:bodyPr spcFirstLastPara="1" wrap="square" lIns="91425" tIns="45700" rIns="91425" bIns="45700" anchor="ctr" anchorCtr="0">
            <a:noAutofit/>
          </a:bodyPr>
          <a:lstStyle/>
          <a:p>
            <a:pPr marL="914400" marR="0" lvl="2" indent="0" algn="l" rtl="0">
              <a:lnSpc>
                <a:spcPct val="100000"/>
              </a:lnSpc>
              <a:spcBef>
                <a:spcPts val="0"/>
              </a:spcBef>
              <a:spcAft>
                <a:spcPts val="0"/>
              </a:spcAft>
              <a:buClr>
                <a:srgbClr val="000000"/>
              </a:buClr>
              <a:buSzPts val="2000"/>
              <a:buFont typeface="Arial"/>
              <a:buNone/>
            </a:pPr>
            <a:r>
              <a:rPr lang="en-US" sz="2000" b="0" i="0" u="none" strike="noStrike" cap="none">
                <a:solidFill>
                  <a:schemeClr val="accent2"/>
                </a:solidFill>
                <a:latin typeface="Times New Roman"/>
                <a:ea typeface="Times New Roman"/>
                <a:cs typeface="Times New Roman"/>
                <a:sym typeface="Times New Roman"/>
              </a:rPr>
              <a:t>With our selective application process and </a:t>
            </a:r>
            <a:r>
              <a:rPr lang="en-US" sz="2000" b="1" i="0" u="none" strike="noStrike" cap="none">
                <a:solidFill>
                  <a:schemeClr val="accent2"/>
                </a:solidFill>
                <a:latin typeface="Times New Roman"/>
                <a:ea typeface="Times New Roman"/>
                <a:cs typeface="Times New Roman"/>
                <a:sym typeface="Times New Roman"/>
              </a:rPr>
              <a:t>comprehensive consulting training</a:t>
            </a:r>
            <a:r>
              <a:rPr lang="en-US" sz="2000" b="0" i="0" u="none" strike="noStrike" cap="none">
                <a:solidFill>
                  <a:schemeClr val="accent2"/>
                </a:solidFill>
                <a:latin typeface="Times New Roman"/>
                <a:ea typeface="Times New Roman"/>
                <a:cs typeface="Times New Roman"/>
                <a:sym typeface="Times New Roman"/>
              </a:rPr>
              <a:t>, our dedicated members are equipped to add value to engagements. Our members have diverse academic backgrounds and technical skills in order to solve a wide variety of issues for our clients.</a:t>
            </a:r>
            <a:endParaRPr sz="2400" b="0" i="0" u="none" strike="noStrike" cap="none">
              <a:solidFill>
                <a:schemeClr val="accent2"/>
              </a:solidFill>
              <a:latin typeface="Times New Roman"/>
              <a:ea typeface="Times New Roman"/>
              <a:cs typeface="Times New Roman"/>
              <a:sym typeface="Times New Roman"/>
            </a:endParaRPr>
          </a:p>
        </p:txBody>
      </p:sp>
      <p:cxnSp>
        <p:nvCxnSpPr>
          <p:cNvPr id="272" name="Google Shape;272;p5"/>
          <p:cNvCxnSpPr/>
          <p:nvPr/>
        </p:nvCxnSpPr>
        <p:spPr>
          <a:xfrm>
            <a:off x="359596" y="1839074"/>
            <a:ext cx="11408892" cy="0"/>
          </a:xfrm>
          <a:prstGeom prst="straightConnector1">
            <a:avLst/>
          </a:prstGeom>
          <a:noFill/>
          <a:ln w="19050" cap="flat" cmpd="sng">
            <a:solidFill>
              <a:schemeClr val="accent1"/>
            </a:solidFill>
            <a:prstDash val="solid"/>
            <a:round/>
            <a:headEnd type="none" w="sm" len="sm"/>
            <a:tailEnd type="none" w="sm" len="sm"/>
          </a:ln>
        </p:spPr>
      </p:cxnSp>
      <p:sp>
        <p:nvSpPr>
          <p:cNvPr id="273" name="Google Shape;273;p5"/>
          <p:cNvSpPr txBox="1"/>
          <p:nvPr/>
        </p:nvSpPr>
        <p:spPr>
          <a:xfrm>
            <a:off x="4995530" y="1617940"/>
            <a:ext cx="213702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Times New Roman"/>
                <a:ea typeface="Times New Roman"/>
                <a:cs typeface="Times New Roman"/>
                <a:sym typeface="Times New Roman"/>
              </a:rPr>
              <a:t>Our Mission</a:t>
            </a:r>
            <a:endParaRPr sz="1400" b="0" i="0" u="none" strike="noStrike" cap="none">
              <a:solidFill>
                <a:schemeClr val="accent2"/>
              </a:solidFill>
              <a:latin typeface="Arial"/>
              <a:ea typeface="Arial"/>
              <a:cs typeface="Arial"/>
              <a:sym typeface="Arial"/>
            </a:endParaRPr>
          </a:p>
        </p:txBody>
      </p:sp>
      <p:cxnSp>
        <p:nvCxnSpPr>
          <p:cNvPr id="274" name="Google Shape;274;p5"/>
          <p:cNvCxnSpPr/>
          <p:nvPr/>
        </p:nvCxnSpPr>
        <p:spPr>
          <a:xfrm>
            <a:off x="421125" y="3994935"/>
            <a:ext cx="11408892" cy="0"/>
          </a:xfrm>
          <a:prstGeom prst="straightConnector1">
            <a:avLst/>
          </a:prstGeom>
          <a:noFill/>
          <a:ln w="19050" cap="flat" cmpd="sng">
            <a:solidFill>
              <a:schemeClr val="accent1"/>
            </a:solidFill>
            <a:prstDash val="solid"/>
            <a:round/>
            <a:headEnd type="none" w="sm" len="sm"/>
            <a:tailEnd type="none" w="sm" len="sm"/>
          </a:ln>
        </p:spPr>
      </p:cxnSp>
      <p:sp>
        <p:nvSpPr>
          <p:cNvPr id="275" name="Google Shape;275;p5"/>
          <p:cNvSpPr txBox="1"/>
          <p:nvPr/>
        </p:nvSpPr>
        <p:spPr>
          <a:xfrm>
            <a:off x="5027487" y="3699850"/>
            <a:ext cx="2137024"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2"/>
                </a:solidFill>
                <a:latin typeface="Times New Roman"/>
                <a:ea typeface="Times New Roman"/>
                <a:cs typeface="Times New Roman"/>
                <a:sym typeface="Times New Roman"/>
              </a:rPr>
              <a:t>Our Members</a:t>
            </a:r>
            <a:endParaRPr sz="1400" b="0" i="0" u="none" strike="noStrike" cap="none">
              <a:solidFill>
                <a:schemeClr val="accent2"/>
              </a:solidFill>
              <a:latin typeface="Arial"/>
              <a:ea typeface="Arial"/>
              <a:cs typeface="Arial"/>
              <a:sym typeface="Arial"/>
            </a:endParaRPr>
          </a:p>
        </p:txBody>
      </p:sp>
      <p:pic>
        <p:nvPicPr>
          <p:cNvPr id="276" name="Google Shape;276;p5" descr="Icon&#10;&#10;Description automatically generated"/>
          <p:cNvPicPr preferRelativeResize="0"/>
          <p:nvPr/>
        </p:nvPicPr>
        <p:blipFill rotWithShape="1">
          <a:blip r:embed="rId3">
            <a:alphaModFix/>
          </a:blip>
          <a:srcRect/>
          <a:stretch/>
        </p:blipFill>
        <p:spPr>
          <a:xfrm flipH="1">
            <a:off x="236538" y="2283798"/>
            <a:ext cx="1013717" cy="1007923"/>
          </a:xfrm>
          <a:prstGeom prst="rect">
            <a:avLst/>
          </a:prstGeom>
          <a:noFill/>
          <a:ln>
            <a:noFill/>
          </a:ln>
        </p:spPr>
      </p:pic>
      <p:pic>
        <p:nvPicPr>
          <p:cNvPr id="277" name="Google Shape;277;p5" descr="Group of men outline"/>
          <p:cNvPicPr preferRelativeResize="0"/>
          <p:nvPr/>
        </p:nvPicPr>
        <p:blipFill rotWithShape="1">
          <a:blip r:embed="rId4">
            <a:alphaModFix/>
          </a:blip>
          <a:srcRect/>
          <a:stretch/>
        </p:blipFill>
        <p:spPr>
          <a:xfrm>
            <a:off x="264716" y="4431976"/>
            <a:ext cx="985539" cy="9855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2" name="Google Shape;282;p7"/>
          <p:cNvGrpSpPr/>
          <p:nvPr/>
        </p:nvGrpSpPr>
        <p:grpSpPr>
          <a:xfrm>
            <a:off x="344093" y="847287"/>
            <a:ext cx="11503814" cy="300000"/>
            <a:chOff x="236538" y="847287"/>
            <a:chExt cx="11503814" cy="300000"/>
          </a:xfrm>
        </p:grpSpPr>
        <p:cxnSp>
          <p:nvCxnSpPr>
            <p:cNvPr id="283" name="Google Shape;283;p7"/>
            <p:cNvCxnSpPr/>
            <p:nvPr/>
          </p:nvCxnSpPr>
          <p:spPr>
            <a:xfrm>
              <a:off x="236538" y="1056836"/>
              <a:ext cx="11503814" cy="0"/>
            </a:xfrm>
            <a:prstGeom prst="straightConnector1">
              <a:avLst/>
            </a:prstGeom>
            <a:noFill/>
            <a:ln w="9525" cap="flat" cmpd="sng">
              <a:solidFill>
                <a:schemeClr val="dk1"/>
              </a:solidFill>
              <a:prstDash val="solid"/>
              <a:miter lim="800000"/>
              <a:headEnd type="none" w="sm" len="sm"/>
              <a:tailEnd type="none" w="sm" len="sm"/>
            </a:ln>
          </p:spPr>
        </p:cxnSp>
        <p:sp>
          <p:nvSpPr>
            <p:cNvPr id="284" name="Google Shape;284;p7"/>
            <p:cNvSpPr txBox="1"/>
            <p:nvPr/>
          </p:nvSpPr>
          <p:spPr>
            <a:xfrm>
              <a:off x="5411013" y="847287"/>
              <a:ext cx="1314300" cy="300000"/>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2000" b="1" i="0" u="none" strike="noStrike" cap="none">
                  <a:solidFill>
                    <a:schemeClr val="dk1"/>
                  </a:solidFill>
                  <a:latin typeface="Times New Roman"/>
                  <a:ea typeface="Times New Roman"/>
                  <a:cs typeface="Times New Roman"/>
                  <a:sym typeface="Times New Roman"/>
                </a:rPr>
                <a:t>Our Team</a:t>
              </a:r>
              <a:endParaRPr sz="2000" b="0" i="0" u="none" strike="noStrike" cap="none">
                <a:solidFill>
                  <a:schemeClr val="dk1"/>
                </a:solidFill>
                <a:latin typeface="Arial"/>
                <a:ea typeface="Arial"/>
                <a:cs typeface="Arial"/>
                <a:sym typeface="Arial"/>
              </a:endParaRPr>
            </a:p>
          </p:txBody>
        </p:sp>
      </p:grpSp>
      <p:sp>
        <p:nvSpPr>
          <p:cNvPr id="285" name="Google Shape;285;p7"/>
          <p:cNvSpPr txBox="1"/>
          <p:nvPr/>
        </p:nvSpPr>
        <p:spPr>
          <a:xfrm>
            <a:off x="344100" y="1304500"/>
            <a:ext cx="11503800" cy="698400"/>
          </a:xfrm>
          <a:prstGeom prst="rect">
            <a:avLst/>
          </a:prstGeom>
          <a:solidFill>
            <a:schemeClr val="lt2"/>
          </a:solidFill>
          <a:ln>
            <a:noFill/>
          </a:ln>
        </p:spPr>
        <p:txBody>
          <a:bodyPr spcFirstLastPara="1" wrap="square" lIns="68575" tIns="34275" rIns="68575" bIns="34275" anchor="t" anchorCtr="0">
            <a:noAutofit/>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We are a diverse team of students from a variety of academic disciplines and experiences, bound by a </a:t>
            </a:r>
            <a:r>
              <a:rPr lang="en-US" sz="1600" b="1" i="0" u="none" strike="noStrike" cap="none">
                <a:solidFill>
                  <a:schemeClr val="dk1"/>
                </a:solidFill>
                <a:latin typeface="Times New Roman"/>
                <a:ea typeface="Times New Roman"/>
                <a:cs typeface="Times New Roman"/>
                <a:sym typeface="Times New Roman"/>
              </a:rPr>
              <a:t>passion for nonprofit organizations</a:t>
            </a:r>
            <a:r>
              <a:rPr lang="en-US" sz="1600" b="0" i="0" u="none" strike="noStrike" cap="none">
                <a:solidFill>
                  <a:schemeClr val="dk1"/>
                </a:solidFill>
                <a:latin typeface="Times New Roman"/>
                <a:ea typeface="Times New Roman"/>
                <a:cs typeface="Times New Roman"/>
                <a:sym typeface="Times New Roman"/>
              </a:rPr>
              <a:t> and making a positive impact on the community</a:t>
            </a:r>
            <a:endParaRPr sz="1600" b="0" i="0" u="none" strike="noStrike" cap="none">
              <a:solidFill>
                <a:schemeClr val="dk1"/>
              </a:solidFill>
              <a:latin typeface="Times New Roman"/>
              <a:ea typeface="Times New Roman"/>
              <a:cs typeface="Times New Roman"/>
              <a:sym typeface="Times New Roman"/>
            </a:endParaRPr>
          </a:p>
        </p:txBody>
      </p:sp>
      <p:cxnSp>
        <p:nvCxnSpPr>
          <p:cNvPr id="286" name="Google Shape;286;p7"/>
          <p:cNvCxnSpPr/>
          <p:nvPr/>
        </p:nvCxnSpPr>
        <p:spPr>
          <a:xfrm rot="10800000" flipH="1">
            <a:off x="365251" y="2374638"/>
            <a:ext cx="5437200" cy="14400"/>
          </a:xfrm>
          <a:prstGeom prst="straightConnector1">
            <a:avLst/>
          </a:prstGeom>
          <a:noFill/>
          <a:ln w="9525" cap="flat" cmpd="sng">
            <a:solidFill>
              <a:schemeClr val="dk1"/>
            </a:solidFill>
            <a:prstDash val="solid"/>
            <a:miter lim="800000"/>
            <a:headEnd type="none" w="sm" len="sm"/>
            <a:tailEnd type="none" w="sm" len="sm"/>
          </a:ln>
        </p:spPr>
      </p:cxnSp>
      <p:sp>
        <p:nvSpPr>
          <p:cNvPr id="287" name="Google Shape;287;p7"/>
          <p:cNvSpPr txBox="1"/>
          <p:nvPr/>
        </p:nvSpPr>
        <p:spPr>
          <a:xfrm>
            <a:off x="2174251" y="2180899"/>
            <a:ext cx="1819200" cy="300000"/>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What We Study</a:t>
            </a:r>
            <a:endParaRPr sz="1800" b="0" i="0" u="none" strike="noStrike" cap="none">
              <a:solidFill>
                <a:schemeClr val="dk1"/>
              </a:solidFill>
              <a:latin typeface="Times New Roman"/>
              <a:ea typeface="Times New Roman"/>
              <a:cs typeface="Times New Roman"/>
              <a:sym typeface="Times New Roman"/>
            </a:endParaRPr>
          </a:p>
        </p:txBody>
      </p:sp>
      <p:cxnSp>
        <p:nvCxnSpPr>
          <p:cNvPr id="288" name="Google Shape;288;p7"/>
          <p:cNvCxnSpPr/>
          <p:nvPr/>
        </p:nvCxnSpPr>
        <p:spPr>
          <a:xfrm>
            <a:off x="6562350" y="2367874"/>
            <a:ext cx="5264400" cy="3000"/>
          </a:xfrm>
          <a:prstGeom prst="straightConnector1">
            <a:avLst/>
          </a:prstGeom>
          <a:noFill/>
          <a:ln w="9525" cap="flat" cmpd="sng">
            <a:solidFill>
              <a:schemeClr val="dk1"/>
            </a:solidFill>
            <a:prstDash val="solid"/>
            <a:miter lim="800000"/>
            <a:headEnd type="none" w="sm" len="sm"/>
            <a:tailEnd type="none" w="sm" len="sm"/>
          </a:ln>
        </p:spPr>
      </p:cxnSp>
      <p:sp>
        <p:nvSpPr>
          <p:cNvPr id="289" name="Google Shape;289;p7"/>
          <p:cNvSpPr txBox="1"/>
          <p:nvPr/>
        </p:nvSpPr>
        <p:spPr>
          <a:xfrm>
            <a:off x="8223000" y="2180899"/>
            <a:ext cx="1943100" cy="300000"/>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1" i="0" u="none" strike="noStrike" cap="none">
                <a:solidFill>
                  <a:schemeClr val="dk1"/>
                </a:solidFill>
                <a:latin typeface="Times New Roman"/>
                <a:ea typeface="Times New Roman"/>
                <a:cs typeface="Times New Roman"/>
                <a:sym typeface="Times New Roman"/>
              </a:rPr>
              <a:t>How We Perform</a:t>
            </a:r>
            <a:endParaRPr sz="1800" b="0" i="0" u="none" strike="noStrike" cap="none">
              <a:solidFill>
                <a:schemeClr val="dk1"/>
              </a:solidFill>
              <a:latin typeface="Times New Roman"/>
              <a:ea typeface="Times New Roman"/>
              <a:cs typeface="Times New Roman"/>
              <a:sym typeface="Times New Roman"/>
            </a:endParaRPr>
          </a:p>
        </p:txBody>
      </p:sp>
      <p:cxnSp>
        <p:nvCxnSpPr>
          <p:cNvPr id="290" name="Google Shape;290;p7"/>
          <p:cNvCxnSpPr/>
          <p:nvPr/>
        </p:nvCxnSpPr>
        <p:spPr>
          <a:xfrm>
            <a:off x="6096000" y="2842482"/>
            <a:ext cx="0" cy="2377500"/>
          </a:xfrm>
          <a:prstGeom prst="straightConnector1">
            <a:avLst/>
          </a:prstGeom>
          <a:noFill/>
          <a:ln w="9525" cap="flat" cmpd="sng">
            <a:solidFill>
              <a:schemeClr val="dk1"/>
            </a:solidFill>
            <a:prstDash val="solid"/>
            <a:miter lim="800000"/>
            <a:headEnd type="none" w="sm" len="sm"/>
            <a:tailEnd type="none" w="sm" len="sm"/>
          </a:ln>
        </p:spPr>
      </p:cxnSp>
      <p:sp>
        <p:nvSpPr>
          <p:cNvPr id="291" name="Google Shape;291;p7"/>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Organization Demographics</a:t>
            </a:r>
            <a:endParaRPr/>
          </a:p>
          <a:p>
            <a:pPr marL="0" marR="0" lvl="0" indent="0" algn="l" rtl="0">
              <a:lnSpc>
                <a:spcPct val="90000"/>
              </a:lnSpc>
              <a:spcBef>
                <a:spcPts val="0"/>
              </a:spcBef>
              <a:spcAft>
                <a:spcPts val="0"/>
              </a:spcAft>
              <a:buSzPts val="2400"/>
              <a:buFont typeface="Arial"/>
              <a:buNone/>
            </a:pPr>
            <a:endParaRPr/>
          </a:p>
        </p:txBody>
      </p:sp>
      <p:pic>
        <p:nvPicPr>
          <p:cNvPr id="292" name="Google Shape;292;p7" title="Chart"/>
          <p:cNvPicPr preferRelativeResize="0"/>
          <p:nvPr/>
        </p:nvPicPr>
        <p:blipFill>
          <a:blip r:embed="rId3">
            <a:alphaModFix/>
          </a:blip>
          <a:stretch>
            <a:fillRect/>
          </a:stretch>
        </p:blipFill>
        <p:spPr>
          <a:xfrm>
            <a:off x="6607817" y="2541149"/>
            <a:ext cx="5173458" cy="3198922"/>
          </a:xfrm>
          <a:prstGeom prst="rect">
            <a:avLst/>
          </a:prstGeom>
          <a:noFill/>
          <a:ln>
            <a:noFill/>
          </a:ln>
        </p:spPr>
      </p:pic>
      <p:pic>
        <p:nvPicPr>
          <p:cNvPr id="293" name="Google Shape;293;p7" title="Chart"/>
          <p:cNvPicPr preferRelativeResize="0"/>
          <p:nvPr/>
        </p:nvPicPr>
        <p:blipFill>
          <a:blip r:embed="rId4">
            <a:alphaModFix/>
          </a:blip>
          <a:stretch>
            <a:fillRect/>
          </a:stretch>
        </p:blipFill>
        <p:spPr>
          <a:xfrm>
            <a:off x="497125" y="2541150"/>
            <a:ext cx="5173449" cy="31989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9"/>
          <p:cNvSpPr txBox="1">
            <a:spLocks noGrp="1"/>
          </p:cNvSpPr>
          <p:nvPr>
            <p:ph type="body" id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Where Our Alumni Go</a:t>
            </a:r>
            <a:endParaRPr/>
          </a:p>
        </p:txBody>
      </p:sp>
      <p:cxnSp>
        <p:nvCxnSpPr>
          <p:cNvPr id="299" name="Google Shape;299;p9"/>
          <p:cNvCxnSpPr/>
          <p:nvPr/>
        </p:nvCxnSpPr>
        <p:spPr>
          <a:xfrm>
            <a:off x="402369" y="1059864"/>
            <a:ext cx="11516100" cy="0"/>
          </a:xfrm>
          <a:prstGeom prst="straightConnector1">
            <a:avLst/>
          </a:prstGeom>
          <a:noFill/>
          <a:ln w="9525" cap="flat" cmpd="sng">
            <a:solidFill>
              <a:schemeClr val="dk1"/>
            </a:solidFill>
            <a:prstDash val="solid"/>
            <a:miter lim="800000"/>
            <a:headEnd type="none" w="sm" len="sm"/>
            <a:tailEnd type="none" w="sm" len="sm"/>
          </a:ln>
        </p:spPr>
      </p:cxnSp>
      <p:sp>
        <p:nvSpPr>
          <p:cNvPr id="300" name="Google Shape;300;p9"/>
          <p:cNvSpPr txBox="1"/>
          <p:nvPr/>
        </p:nvSpPr>
        <p:spPr>
          <a:xfrm>
            <a:off x="4572000" y="845288"/>
            <a:ext cx="3040093" cy="429152"/>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400" b="1" i="0" u="none" strike="noStrike" cap="none">
                <a:solidFill>
                  <a:schemeClr val="dk1"/>
                </a:solidFill>
                <a:latin typeface="Times New Roman"/>
                <a:ea typeface="Times New Roman"/>
                <a:cs typeface="Times New Roman"/>
                <a:sym typeface="Times New Roman"/>
              </a:rPr>
              <a:t>Full-Time Placements</a:t>
            </a:r>
            <a:endParaRPr sz="2400" b="0" i="0" u="none" strike="noStrike" cap="none">
              <a:solidFill>
                <a:schemeClr val="dk1"/>
              </a:solidFill>
              <a:latin typeface="Arial"/>
              <a:ea typeface="Arial"/>
              <a:cs typeface="Arial"/>
              <a:sym typeface="Arial"/>
            </a:endParaRPr>
          </a:p>
        </p:txBody>
      </p:sp>
      <p:grpSp>
        <p:nvGrpSpPr>
          <p:cNvPr id="301" name="Google Shape;301;p9"/>
          <p:cNvGrpSpPr/>
          <p:nvPr/>
        </p:nvGrpSpPr>
        <p:grpSpPr>
          <a:xfrm>
            <a:off x="154853" y="1385957"/>
            <a:ext cx="9691543" cy="5148712"/>
            <a:chOff x="148881" y="1036007"/>
            <a:chExt cx="11837783" cy="5725939"/>
          </a:xfrm>
        </p:grpSpPr>
        <p:pic>
          <p:nvPicPr>
            <p:cNvPr id="302" name="Google Shape;302;p9"/>
            <p:cNvPicPr preferRelativeResize="0"/>
            <p:nvPr/>
          </p:nvPicPr>
          <p:blipFill rotWithShape="1">
            <a:blip r:embed="rId3">
              <a:alphaModFix/>
            </a:blip>
            <a:srcRect/>
            <a:stretch/>
          </p:blipFill>
          <p:spPr>
            <a:xfrm>
              <a:off x="1862786" y="2749406"/>
              <a:ext cx="3643931" cy="1487839"/>
            </a:xfrm>
            <a:prstGeom prst="rect">
              <a:avLst/>
            </a:prstGeom>
            <a:noFill/>
            <a:ln>
              <a:noFill/>
            </a:ln>
          </p:spPr>
        </p:pic>
        <p:pic>
          <p:nvPicPr>
            <p:cNvPr id="303" name="Google Shape;303;p9"/>
            <p:cNvPicPr preferRelativeResize="0"/>
            <p:nvPr/>
          </p:nvPicPr>
          <p:blipFill rotWithShape="1">
            <a:blip r:embed="rId4">
              <a:alphaModFix/>
            </a:blip>
            <a:srcRect l="-4420" r="4419"/>
            <a:stretch/>
          </p:blipFill>
          <p:spPr>
            <a:xfrm>
              <a:off x="8091230" y="4652589"/>
              <a:ext cx="3088417" cy="2109357"/>
            </a:xfrm>
            <a:prstGeom prst="rect">
              <a:avLst/>
            </a:prstGeom>
            <a:noFill/>
            <a:ln>
              <a:noFill/>
            </a:ln>
          </p:spPr>
        </p:pic>
        <p:pic>
          <p:nvPicPr>
            <p:cNvPr id="304" name="Google Shape;304;p9"/>
            <p:cNvPicPr preferRelativeResize="0"/>
            <p:nvPr/>
          </p:nvPicPr>
          <p:blipFill rotWithShape="1">
            <a:blip r:embed="rId5">
              <a:alphaModFix/>
            </a:blip>
            <a:srcRect/>
            <a:stretch/>
          </p:blipFill>
          <p:spPr>
            <a:xfrm>
              <a:off x="6080912" y="3796632"/>
              <a:ext cx="2305696" cy="714649"/>
            </a:xfrm>
            <a:prstGeom prst="rect">
              <a:avLst/>
            </a:prstGeom>
            <a:noFill/>
            <a:ln>
              <a:noFill/>
            </a:ln>
          </p:spPr>
        </p:pic>
        <p:pic>
          <p:nvPicPr>
            <p:cNvPr id="305" name="Google Shape;305;p9"/>
            <p:cNvPicPr preferRelativeResize="0"/>
            <p:nvPr/>
          </p:nvPicPr>
          <p:blipFill rotWithShape="1">
            <a:blip r:embed="rId6">
              <a:alphaModFix/>
            </a:blip>
            <a:srcRect/>
            <a:stretch/>
          </p:blipFill>
          <p:spPr>
            <a:xfrm>
              <a:off x="148881" y="1036007"/>
              <a:ext cx="2435252" cy="1418234"/>
            </a:xfrm>
            <a:prstGeom prst="rect">
              <a:avLst/>
            </a:prstGeom>
            <a:noFill/>
            <a:ln>
              <a:noFill/>
            </a:ln>
          </p:spPr>
        </p:pic>
        <p:pic>
          <p:nvPicPr>
            <p:cNvPr id="306" name="Google Shape;306;p9"/>
            <p:cNvPicPr preferRelativeResize="0"/>
            <p:nvPr/>
          </p:nvPicPr>
          <p:blipFill rotWithShape="1">
            <a:blip r:embed="rId7">
              <a:alphaModFix/>
            </a:blip>
            <a:srcRect l="-1849" r="-3847"/>
            <a:stretch/>
          </p:blipFill>
          <p:spPr>
            <a:xfrm>
              <a:off x="5742551" y="3040698"/>
              <a:ext cx="2716876" cy="714650"/>
            </a:xfrm>
            <a:prstGeom prst="rect">
              <a:avLst/>
            </a:prstGeom>
            <a:noFill/>
            <a:ln>
              <a:noFill/>
            </a:ln>
          </p:spPr>
        </p:pic>
        <p:pic>
          <p:nvPicPr>
            <p:cNvPr id="307" name="Google Shape;307;p9" descr="https://upload.wikimedia.org/wikipedia/commons/thumb/6/61/Goldman_Sachs.svg/2000px-Goldman_Sachs.svg.png"/>
            <p:cNvPicPr preferRelativeResize="0"/>
            <p:nvPr/>
          </p:nvPicPr>
          <p:blipFill rotWithShape="1">
            <a:blip r:embed="rId8">
              <a:alphaModFix/>
            </a:blip>
            <a:srcRect/>
            <a:stretch/>
          </p:blipFill>
          <p:spPr>
            <a:xfrm>
              <a:off x="434616" y="2807214"/>
              <a:ext cx="1327480" cy="1327480"/>
            </a:xfrm>
            <a:prstGeom prst="rect">
              <a:avLst/>
            </a:prstGeom>
            <a:noFill/>
            <a:ln>
              <a:noFill/>
            </a:ln>
          </p:spPr>
        </p:pic>
        <p:pic>
          <p:nvPicPr>
            <p:cNvPr id="308" name="Google Shape;308;p9" descr="https://i.forbesimg.com/media/lists/companies/kpmg_416x416.jpg"/>
            <p:cNvPicPr preferRelativeResize="0"/>
            <p:nvPr/>
          </p:nvPicPr>
          <p:blipFill rotWithShape="1">
            <a:blip r:embed="rId9">
              <a:alphaModFix/>
            </a:blip>
            <a:srcRect t="28854" b="26587"/>
            <a:stretch/>
          </p:blipFill>
          <p:spPr>
            <a:xfrm>
              <a:off x="9423914" y="1191507"/>
              <a:ext cx="2562750" cy="1141925"/>
            </a:xfrm>
            <a:prstGeom prst="rect">
              <a:avLst/>
            </a:prstGeom>
            <a:noFill/>
            <a:ln>
              <a:noFill/>
            </a:ln>
          </p:spPr>
        </p:pic>
        <p:pic>
          <p:nvPicPr>
            <p:cNvPr id="309" name="Google Shape;309;p9" descr="Image result for jp morgan logo"/>
            <p:cNvPicPr preferRelativeResize="0"/>
            <p:nvPr/>
          </p:nvPicPr>
          <p:blipFill rotWithShape="1">
            <a:blip r:embed="rId10">
              <a:alphaModFix/>
            </a:blip>
            <a:srcRect/>
            <a:stretch/>
          </p:blipFill>
          <p:spPr>
            <a:xfrm>
              <a:off x="2126315" y="1154416"/>
              <a:ext cx="3577390" cy="894346"/>
            </a:xfrm>
            <a:prstGeom prst="rect">
              <a:avLst/>
            </a:prstGeom>
            <a:noFill/>
            <a:ln>
              <a:noFill/>
            </a:ln>
          </p:spPr>
        </p:pic>
        <p:pic>
          <p:nvPicPr>
            <p:cNvPr id="310" name="Google Shape;310;p9" descr="https://encrypted-tbn0.gstatic.com/images?q=tbn:ANd9GcSw7dQqII4Ss9J8F-W8Ky8y-f5xghndIJB7HJIdIvkOPKaeEPHw"/>
            <p:cNvPicPr preferRelativeResize="0"/>
            <p:nvPr/>
          </p:nvPicPr>
          <p:blipFill rotWithShape="1">
            <a:blip r:embed="rId11">
              <a:alphaModFix/>
            </a:blip>
            <a:srcRect/>
            <a:stretch/>
          </p:blipFill>
          <p:spPr>
            <a:xfrm>
              <a:off x="7741672" y="1938997"/>
              <a:ext cx="991042" cy="1035659"/>
            </a:xfrm>
            <a:prstGeom prst="rect">
              <a:avLst/>
            </a:prstGeom>
            <a:noFill/>
            <a:ln>
              <a:noFill/>
            </a:ln>
          </p:spPr>
        </p:pic>
        <p:pic>
          <p:nvPicPr>
            <p:cNvPr id="311" name="Google Shape;311;p9" descr="Image result for teach for america"/>
            <p:cNvPicPr preferRelativeResize="0"/>
            <p:nvPr/>
          </p:nvPicPr>
          <p:blipFill rotWithShape="1">
            <a:blip r:embed="rId12">
              <a:alphaModFix/>
            </a:blip>
            <a:srcRect/>
            <a:stretch/>
          </p:blipFill>
          <p:spPr>
            <a:xfrm>
              <a:off x="8513903" y="3964386"/>
              <a:ext cx="2880060" cy="1536032"/>
            </a:xfrm>
            <a:prstGeom prst="rect">
              <a:avLst/>
            </a:prstGeom>
            <a:noFill/>
            <a:ln>
              <a:noFill/>
            </a:ln>
          </p:spPr>
        </p:pic>
        <p:pic>
          <p:nvPicPr>
            <p:cNvPr id="312" name="Google Shape;312;p9"/>
            <p:cNvPicPr preferRelativeResize="0"/>
            <p:nvPr/>
          </p:nvPicPr>
          <p:blipFill rotWithShape="1">
            <a:blip r:embed="rId13">
              <a:alphaModFix/>
            </a:blip>
            <a:srcRect/>
            <a:stretch/>
          </p:blipFill>
          <p:spPr>
            <a:xfrm>
              <a:off x="9081079" y="2150359"/>
              <a:ext cx="2580317" cy="1026502"/>
            </a:xfrm>
            <a:prstGeom prst="rect">
              <a:avLst/>
            </a:prstGeom>
            <a:noFill/>
            <a:ln>
              <a:noFill/>
            </a:ln>
          </p:spPr>
        </p:pic>
      </p:grpSp>
      <p:pic>
        <p:nvPicPr>
          <p:cNvPr id="313" name="Google Shape;313;p9" descr="A picture containing shape&#10;&#10;Description automatically generated"/>
          <p:cNvPicPr preferRelativeResize="0"/>
          <p:nvPr/>
        </p:nvPicPr>
        <p:blipFill rotWithShape="1">
          <a:blip r:embed="rId14">
            <a:alphaModFix/>
          </a:blip>
          <a:srcRect/>
          <a:stretch/>
        </p:blipFill>
        <p:spPr>
          <a:xfrm>
            <a:off x="4788819" y="1664272"/>
            <a:ext cx="2743200" cy="420588"/>
          </a:xfrm>
          <a:prstGeom prst="rect">
            <a:avLst/>
          </a:prstGeom>
          <a:noFill/>
          <a:ln>
            <a:noFill/>
          </a:ln>
        </p:spPr>
      </p:pic>
      <p:pic>
        <p:nvPicPr>
          <p:cNvPr id="314" name="Google Shape;314;p9" descr="Logo&#10;&#10;Description automatically generated"/>
          <p:cNvPicPr preferRelativeResize="0"/>
          <p:nvPr/>
        </p:nvPicPr>
        <p:blipFill rotWithShape="1">
          <a:blip r:embed="rId15">
            <a:alphaModFix/>
          </a:blip>
          <a:srcRect/>
          <a:stretch/>
        </p:blipFill>
        <p:spPr>
          <a:xfrm>
            <a:off x="317247" y="4114832"/>
            <a:ext cx="2119746" cy="1162051"/>
          </a:xfrm>
          <a:prstGeom prst="rect">
            <a:avLst/>
          </a:prstGeom>
          <a:noFill/>
          <a:ln>
            <a:noFill/>
          </a:ln>
        </p:spPr>
      </p:pic>
      <p:pic>
        <p:nvPicPr>
          <p:cNvPr id="315" name="Google Shape;315;p9" descr="Logo, company name&#10;&#10;Description automatically generated"/>
          <p:cNvPicPr preferRelativeResize="0"/>
          <p:nvPr/>
        </p:nvPicPr>
        <p:blipFill rotWithShape="1">
          <a:blip r:embed="rId16">
            <a:alphaModFix/>
          </a:blip>
          <a:srcRect/>
          <a:stretch/>
        </p:blipFill>
        <p:spPr>
          <a:xfrm>
            <a:off x="10257938" y="1414375"/>
            <a:ext cx="1184885" cy="952955"/>
          </a:xfrm>
          <a:prstGeom prst="rect">
            <a:avLst/>
          </a:prstGeom>
          <a:noFill/>
          <a:ln>
            <a:noFill/>
          </a:ln>
        </p:spPr>
      </p:pic>
      <p:pic>
        <p:nvPicPr>
          <p:cNvPr id="316" name="Google Shape;316;p9" descr="Logo&#10;&#10;Description automatically generated"/>
          <p:cNvPicPr preferRelativeResize="0"/>
          <p:nvPr/>
        </p:nvPicPr>
        <p:blipFill rotWithShape="1">
          <a:blip r:embed="rId17">
            <a:alphaModFix/>
          </a:blip>
          <a:srcRect/>
          <a:stretch/>
        </p:blipFill>
        <p:spPr>
          <a:xfrm>
            <a:off x="2740551" y="3973662"/>
            <a:ext cx="1672939" cy="963375"/>
          </a:xfrm>
          <a:prstGeom prst="rect">
            <a:avLst/>
          </a:prstGeom>
          <a:noFill/>
          <a:ln>
            <a:noFill/>
          </a:ln>
        </p:spPr>
      </p:pic>
      <p:pic>
        <p:nvPicPr>
          <p:cNvPr id="317" name="Google Shape;317;p9" descr="Logo&#10;&#10;Description automatically generated"/>
          <p:cNvPicPr preferRelativeResize="0"/>
          <p:nvPr/>
        </p:nvPicPr>
        <p:blipFill rotWithShape="1">
          <a:blip r:embed="rId18">
            <a:alphaModFix/>
          </a:blip>
          <a:srcRect/>
          <a:stretch/>
        </p:blipFill>
        <p:spPr>
          <a:xfrm>
            <a:off x="10625110" y="3429000"/>
            <a:ext cx="1077133" cy="1063022"/>
          </a:xfrm>
          <a:prstGeom prst="rect">
            <a:avLst/>
          </a:prstGeom>
          <a:noFill/>
          <a:ln>
            <a:noFill/>
          </a:ln>
        </p:spPr>
      </p:pic>
      <p:pic>
        <p:nvPicPr>
          <p:cNvPr id="318" name="Google Shape;318;p9"/>
          <p:cNvPicPr preferRelativeResize="0"/>
          <p:nvPr/>
        </p:nvPicPr>
        <p:blipFill rotWithShape="1">
          <a:blip r:embed="rId19">
            <a:alphaModFix/>
          </a:blip>
          <a:srcRect t="26507" r="6032" b="31642"/>
          <a:stretch/>
        </p:blipFill>
        <p:spPr>
          <a:xfrm>
            <a:off x="9952225" y="2479825"/>
            <a:ext cx="1973050" cy="836675"/>
          </a:xfrm>
          <a:prstGeom prst="rect">
            <a:avLst/>
          </a:prstGeom>
          <a:noFill/>
          <a:ln>
            <a:noFill/>
          </a:ln>
        </p:spPr>
      </p:pic>
      <p:pic>
        <p:nvPicPr>
          <p:cNvPr id="319" name="Google Shape;319;p9"/>
          <p:cNvPicPr preferRelativeResize="0"/>
          <p:nvPr/>
        </p:nvPicPr>
        <p:blipFill rotWithShape="1">
          <a:blip r:embed="rId20">
            <a:alphaModFix/>
          </a:blip>
          <a:srcRect/>
          <a:stretch/>
        </p:blipFill>
        <p:spPr>
          <a:xfrm>
            <a:off x="7392721" y="3429000"/>
            <a:ext cx="2559499" cy="555237"/>
          </a:xfrm>
          <a:prstGeom prst="rect">
            <a:avLst/>
          </a:prstGeom>
          <a:noFill/>
          <a:ln>
            <a:noFill/>
          </a:ln>
        </p:spPr>
      </p:pic>
      <p:pic>
        <p:nvPicPr>
          <p:cNvPr id="320" name="Google Shape;320;p9"/>
          <p:cNvPicPr preferRelativeResize="0"/>
          <p:nvPr/>
        </p:nvPicPr>
        <p:blipFill rotWithShape="1">
          <a:blip r:embed="rId21">
            <a:alphaModFix/>
          </a:blip>
          <a:srcRect/>
          <a:stretch/>
        </p:blipFill>
        <p:spPr>
          <a:xfrm>
            <a:off x="5229377" y="5399463"/>
            <a:ext cx="1366512" cy="542869"/>
          </a:xfrm>
          <a:prstGeom prst="rect">
            <a:avLst/>
          </a:prstGeom>
          <a:noFill/>
          <a:ln>
            <a:noFill/>
          </a:ln>
        </p:spPr>
      </p:pic>
      <p:pic>
        <p:nvPicPr>
          <p:cNvPr id="321" name="Google Shape;321;p9"/>
          <p:cNvPicPr preferRelativeResize="0"/>
          <p:nvPr/>
        </p:nvPicPr>
        <p:blipFill rotWithShape="1">
          <a:blip r:embed="rId22">
            <a:alphaModFix/>
          </a:blip>
          <a:srcRect t="24507" b="30899"/>
          <a:stretch/>
        </p:blipFill>
        <p:spPr>
          <a:xfrm>
            <a:off x="4517707" y="4511139"/>
            <a:ext cx="2142362" cy="701587"/>
          </a:xfrm>
          <a:prstGeom prst="rect">
            <a:avLst/>
          </a:prstGeom>
          <a:noFill/>
          <a:ln>
            <a:noFill/>
          </a:ln>
        </p:spPr>
      </p:pic>
      <p:pic>
        <p:nvPicPr>
          <p:cNvPr id="322" name="Google Shape;322;p9" descr="Oliver Wyman - Impact-Driven Strategy ..."/>
          <p:cNvPicPr preferRelativeResize="0"/>
          <p:nvPr/>
        </p:nvPicPr>
        <p:blipFill rotWithShape="1">
          <a:blip r:embed="rId23">
            <a:alphaModFix/>
          </a:blip>
          <a:srcRect/>
          <a:stretch/>
        </p:blipFill>
        <p:spPr>
          <a:xfrm>
            <a:off x="2457009" y="2547194"/>
            <a:ext cx="3616977" cy="421981"/>
          </a:xfrm>
          <a:prstGeom prst="rect">
            <a:avLst/>
          </a:prstGeom>
          <a:noFill/>
          <a:ln>
            <a:noFill/>
          </a:ln>
        </p:spPr>
      </p:pic>
      <p:pic>
        <p:nvPicPr>
          <p:cNvPr id="323" name="Google Shape;323;p9"/>
          <p:cNvPicPr preferRelativeResize="0"/>
          <p:nvPr/>
        </p:nvPicPr>
        <p:blipFill rotWithShape="1">
          <a:blip r:embed="rId24">
            <a:alphaModFix/>
          </a:blip>
          <a:srcRect/>
          <a:stretch/>
        </p:blipFill>
        <p:spPr>
          <a:xfrm>
            <a:off x="9803096" y="4582219"/>
            <a:ext cx="1665364" cy="595090"/>
          </a:xfrm>
          <a:prstGeom prst="rect">
            <a:avLst/>
          </a:prstGeom>
          <a:noFill/>
          <a:ln>
            <a:noFill/>
          </a:ln>
        </p:spPr>
      </p:pic>
      <p:pic>
        <p:nvPicPr>
          <p:cNvPr id="324" name="Google Shape;324;p9" descr="Peace Corps - Wikipedia"/>
          <p:cNvPicPr preferRelativeResize="0"/>
          <p:nvPr/>
        </p:nvPicPr>
        <p:blipFill rotWithShape="1">
          <a:blip r:embed="rId25">
            <a:alphaModFix/>
          </a:blip>
          <a:srcRect/>
          <a:stretch/>
        </p:blipFill>
        <p:spPr>
          <a:xfrm>
            <a:off x="198943" y="5097254"/>
            <a:ext cx="1973057" cy="999016"/>
          </a:xfrm>
          <a:prstGeom prst="rect">
            <a:avLst/>
          </a:prstGeom>
          <a:noFill/>
          <a:ln>
            <a:noFill/>
          </a:ln>
        </p:spPr>
      </p:pic>
      <p:pic>
        <p:nvPicPr>
          <p:cNvPr id="325" name="Google Shape;325;p9" descr="West Monroe Logo and symbol, meaning, history, PNG, brand"/>
          <p:cNvPicPr preferRelativeResize="0"/>
          <p:nvPr/>
        </p:nvPicPr>
        <p:blipFill rotWithShape="1">
          <a:blip r:embed="rId26">
            <a:alphaModFix/>
          </a:blip>
          <a:srcRect/>
          <a:stretch/>
        </p:blipFill>
        <p:spPr>
          <a:xfrm>
            <a:off x="2334343" y="4694382"/>
            <a:ext cx="2559501" cy="1439724"/>
          </a:xfrm>
          <a:prstGeom prst="rect">
            <a:avLst/>
          </a:prstGeom>
          <a:noFill/>
          <a:ln>
            <a:noFill/>
          </a:ln>
        </p:spPr>
      </p:pic>
      <p:pic>
        <p:nvPicPr>
          <p:cNvPr id="326" name="Google Shape;326;p9" descr="Payer &amp; Health Plan Consulting | HealthScape Advisors"/>
          <p:cNvPicPr preferRelativeResize="0"/>
          <p:nvPr/>
        </p:nvPicPr>
        <p:blipFill rotWithShape="1">
          <a:blip r:embed="rId27">
            <a:alphaModFix/>
          </a:blip>
          <a:srcRect t="1" b="39717"/>
          <a:stretch/>
        </p:blipFill>
        <p:spPr>
          <a:xfrm>
            <a:off x="9247330" y="5278638"/>
            <a:ext cx="2671139" cy="5578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8"/>
          <p:cNvSpPr txBox="1">
            <a:spLocks noGrp="1"/>
          </p:cNvSpPr>
          <p:nvPr>
            <p:ph type="body" idx="1"/>
          </p:nvPr>
        </p:nvSpPr>
        <p:spPr>
          <a:xfrm>
            <a:off x="236538" y="323331"/>
            <a:ext cx="8582997" cy="4429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a:t>Our Clients</a:t>
            </a:r>
            <a:endParaRPr/>
          </a:p>
        </p:txBody>
      </p:sp>
      <p:cxnSp>
        <p:nvCxnSpPr>
          <p:cNvPr id="332" name="Google Shape;332;p18"/>
          <p:cNvCxnSpPr/>
          <p:nvPr/>
        </p:nvCxnSpPr>
        <p:spPr>
          <a:xfrm>
            <a:off x="342300" y="1056836"/>
            <a:ext cx="11507400" cy="0"/>
          </a:xfrm>
          <a:prstGeom prst="straightConnector1">
            <a:avLst/>
          </a:prstGeom>
          <a:noFill/>
          <a:ln w="9525" cap="flat" cmpd="sng">
            <a:solidFill>
              <a:schemeClr val="dk1"/>
            </a:solidFill>
            <a:prstDash val="solid"/>
            <a:miter lim="800000"/>
            <a:headEnd type="none" w="sm" len="sm"/>
            <a:tailEnd type="none" w="sm" len="sm"/>
          </a:ln>
        </p:spPr>
      </p:cxnSp>
      <p:sp>
        <p:nvSpPr>
          <p:cNvPr id="333" name="Google Shape;333;p18"/>
          <p:cNvSpPr txBox="1"/>
          <p:nvPr/>
        </p:nvSpPr>
        <p:spPr>
          <a:xfrm>
            <a:off x="4881574" y="807046"/>
            <a:ext cx="2428852" cy="442800"/>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500"/>
              <a:buFont typeface="Times New Roman"/>
              <a:buNone/>
            </a:pPr>
            <a:r>
              <a:rPr lang="en-US" sz="2500" b="1" i="0" u="none" strike="noStrike" cap="none">
                <a:solidFill>
                  <a:schemeClr val="dk1"/>
                </a:solidFill>
                <a:latin typeface="Times New Roman"/>
                <a:ea typeface="Times New Roman"/>
                <a:cs typeface="Times New Roman"/>
                <a:sym typeface="Times New Roman"/>
              </a:rPr>
              <a:t>Who We Serve</a:t>
            </a:r>
            <a:endParaRPr sz="2500" b="0" i="0" u="none" strike="noStrike" cap="none">
              <a:solidFill>
                <a:schemeClr val="dk1"/>
              </a:solidFill>
              <a:latin typeface="Arial"/>
              <a:ea typeface="Arial"/>
              <a:cs typeface="Arial"/>
              <a:sym typeface="Arial"/>
            </a:endParaRPr>
          </a:p>
        </p:txBody>
      </p:sp>
      <p:sp>
        <p:nvSpPr>
          <p:cNvPr id="334" name="Google Shape;334;p18"/>
          <p:cNvSpPr txBox="1"/>
          <p:nvPr/>
        </p:nvSpPr>
        <p:spPr>
          <a:xfrm>
            <a:off x="329978" y="1344538"/>
            <a:ext cx="11532045" cy="733967"/>
          </a:xfrm>
          <a:prstGeom prst="rect">
            <a:avLst/>
          </a:prstGeom>
          <a:solidFill>
            <a:schemeClr val="accent5"/>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imes New Roman"/>
                <a:ea typeface="Times New Roman"/>
                <a:cs typeface="Times New Roman"/>
                <a:sym typeface="Times New Roman"/>
              </a:rPr>
              <a:t>We work with nonprofits who have requested consulting services in sustainability, business development, process optimization, and organizational strategy predominantly in the Champaign and Chicagoland area</a:t>
            </a:r>
            <a:endParaRPr sz="2000" b="0" i="0" u="none" strike="noStrike" cap="none">
              <a:solidFill>
                <a:schemeClr val="dk1"/>
              </a:solidFill>
              <a:latin typeface="Times New Roman"/>
              <a:ea typeface="Times New Roman"/>
              <a:cs typeface="Times New Roman"/>
              <a:sym typeface="Times New Roman"/>
            </a:endParaRPr>
          </a:p>
        </p:txBody>
      </p:sp>
      <p:cxnSp>
        <p:nvCxnSpPr>
          <p:cNvPr id="335" name="Google Shape;335;p18"/>
          <p:cNvCxnSpPr/>
          <p:nvPr/>
        </p:nvCxnSpPr>
        <p:spPr>
          <a:xfrm>
            <a:off x="342900" y="2967366"/>
            <a:ext cx="11506200" cy="0"/>
          </a:xfrm>
          <a:prstGeom prst="straightConnector1">
            <a:avLst/>
          </a:prstGeom>
          <a:noFill/>
          <a:ln w="9525" cap="flat" cmpd="sng">
            <a:solidFill>
              <a:schemeClr val="dk1"/>
            </a:solidFill>
            <a:prstDash val="solid"/>
            <a:miter lim="800000"/>
            <a:headEnd type="none" w="sm" len="sm"/>
            <a:tailEnd type="none" w="sm" len="sm"/>
          </a:ln>
        </p:spPr>
      </p:cxnSp>
      <p:sp>
        <p:nvSpPr>
          <p:cNvPr id="336" name="Google Shape;336;p18"/>
          <p:cNvSpPr txBox="1"/>
          <p:nvPr/>
        </p:nvSpPr>
        <p:spPr>
          <a:xfrm>
            <a:off x="349350" y="2214101"/>
            <a:ext cx="11493300" cy="428100"/>
          </a:xfrm>
          <a:prstGeom prst="rect">
            <a:avLst/>
          </a:prstGeom>
          <a:solidFill>
            <a:schemeClr val="accent5"/>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Our project portfolio includes nonprofit organizations with a wide range of missions, trajectories, and needs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Times New Roman"/>
              <a:ea typeface="Times New Roman"/>
              <a:cs typeface="Times New Roman"/>
              <a:sym typeface="Times New Roman"/>
            </a:endParaRPr>
          </a:p>
        </p:txBody>
      </p:sp>
      <p:sp>
        <p:nvSpPr>
          <p:cNvPr id="337" name="Google Shape;337;p18"/>
          <p:cNvSpPr txBox="1"/>
          <p:nvPr/>
        </p:nvSpPr>
        <p:spPr>
          <a:xfrm>
            <a:off x="4343894" y="2698681"/>
            <a:ext cx="3504213" cy="353219"/>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a:solidFill>
                  <a:schemeClr val="dk1"/>
                </a:solidFill>
                <a:latin typeface="Times New Roman"/>
                <a:ea typeface="Times New Roman"/>
                <a:cs typeface="Times New Roman"/>
                <a:sym typeface="Times New Roman"/>
              </a:rPr>
              <a:t>Spring</a:t>
            </a:r>
            <a:r>
              <a:rPr lang="en-US" sz="2500" b="1" i="0" u="none" strike="noStrike" cap="none">
                <a:solidFill>
                  <a:schemeClr val="dk1"/>
                </a:solidFill>
                <a:latin typeface="Times New Roman"/>
                <a:ea typeface="Times New Roman"/>
                <a:cs typeface="Times New Roman"/>
                <a:sym typeface="Times New Roman"/>
              </a:rPr>
              <a:t> 202</a:t>
            </a:r>
            <a:r>
              <a:rPr lang="en-US" sz="2500" b="1">
                <a:solidFill>
                  <a:schemeClr val="dk1"/>
                </a:solidFill>
                <a:latin typeface="Times New Roman"/>
                <a:ea typeface="Times New Roman"/>
                <a:cs typeface="Times New Roman"/>
                <a:sym typeface="Times New Roman"/>
              </a:rPr>
              <a:t>6</a:t>
            </a:r>
            <a:r>
              <a:rPr lang="en-US" sz="2500" b="1" i="0" u="none" strike="noStrike" cap="none">
                <a:solidFill>
                  <a:schemeClr val="dk1"/>
                </a:solidFill>
                <a:latin typeface="Times New Roman"/>
                <a:ea typeface="Times New Roman"/>
                <a:cs typeface="Times New Roman"/>
                <a:sym typeface="Times New Roman"/>
              </a:rPr>
              <a:t> Portfolio </a:t>
            </a:r>
            <a:endParaRPr sz="2500" b="0" i="0" u="none" strike="noStrike" cap="none">
              <a:solidFill>
                <a:schemeClr val="dk1"/>
              </a:solidFill>
              <a:latin typeface="Arial"/>
              <a:ea typeface="Arial"/>
              <a:cs typeface="Arial"/>
              <a:sym typeface="Arial"/>
            </a:endParaRPr>
          </a:p>
        </p:txBody>
      </p:sp>
      <p:cxnSp>
        <p:nvCxnSpPr>
          <p:cNvPr id="338" name="Google Shape;338;p18"/>
          <p:cNvCxnSpPr/>
          <p:nvPr/>
        </p:nvCxnSpPr>
        <p:spPr>
          <a:xfrm>
            <a:off x="7282275" y="3289516"/>
            <a:ext cx="2100" cy="2786100"/>
          </a:xfrm>
          <a:prstGeom prst="straightConnector1">
            <a:avLst/>
          </a:prstGeom>
          <a:noFill/>
          <a:ln w="19050" cap="flat" cmpd="sng">
            <a:solidFill>
              <a:schemeClr val="dk1"/>
            </a:solidFill>
            <a:prstDash val="dash"/>
            <a:round/>
            <a:headEnd type="none" w="sm" len="sm"/>
            <a:tailEnd type="none" w="sm" len="sm"/>
          </a:ln>
        </p:spPr>
      </p:cxnSp>
      <p:grpSp>
        <p:nvGrpSpPr>
          <p:cNvPr id="339" name="Google Shape;339;p18"/>
          <p:cNvGrpSpPr/>
          <p:nvPr/>
        </p:nvGrpSpPr>
        <p:grpSpPr>
          <a:xfrm>
            <a:off x="7284444" y="3357138"/>
            <a:ext cx="4777307" cy="2536628"/>
            <a:chOff x="5926803" y="3175902"/>
            <a:chExt cx="6347351" cy="3370280"/>
          </a:xfrm>
        </p:grpSpPr>
        <p:sp>
          <p:nvSpPr>
            <p:cNvPr id="340" name="Google Shape;340;p18"/>
            <p:cNvSpPr/>
            <p:nvPr/>
          </p:nvSpPr>
          <p:spPr>
            <a:xfrm rot="8152004">
              <a:off x="6233178" y="3484947"/>
              <a:ext cx="1479886" cy="1479886"/>
            </a:xfrm>
            <a:prstGeom prst="arc">
              <a:avLst>
                <a:gd name="adj1" fmla="val 15118234"/>
                <a:gd name="adj2" fmla="val 1052663"/>
              </a:avLst>
            </a:prstGeom>
            <a:noFill/>
            <a:ln w="28575" cap="flat" cmpd="sng">
              <a:solidFill>
                <a:srgbClr val="001C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1" name="Google Shape;341;p18"/>
            <p:cNvSpPr/>
            <p:nvPr/>
          </p:nvSpPr>
          <p:spPr>
            <a:xfrm rot="8152004">
              <a:off x="8360536" y="3483612"/>
              <a:ext cx="1479886" cy="1479886"/>
            </a:xfrm>
            <a:prstGeom prst="arc">
              <a:avLst>
                <a:gd name="adj1" fmla="val 15118234"/>
                <a:gd name="adj2" fmla="val 1052663"/>
              </a:avLst>
            </a:prstGeom>
            <a:noFill/>
            <a:ln w="28575" cap="flat" cmpd="sng">
              <a:solidFill>
                <a:srgbClr val="001C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42" name="Google Shape;342;p18"/>
            <p:cNvSpPr/>
            <p:nvPr/>
          </p:nvSpPr>
          <p:spPr>
            <a:xfrm rot="8152004">
              <a:off x="10487894" y="3482277"/>
              <a:ext cx="1479886" cy="1479886"/>
            </a:xfrm>
            <a:prstGeom prst="arc">
              <a:avLst>
                <a:gd name="adj1" fmla="val 15118234"/>
                <a:gd name="adj2" fmla="val 1052663"/>
              </a:avLst>
            </a:prstGeom>
            <a:noFill/>
            <a:ln w="28575" cap="flat" cmpd="sng">
              <a:solidFill>
                <a:srgbClr val="001C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343" name="Google Shape;343;p18"/>
            <p:cNvGrpSpPr/>
            <p:nvPr/>
          </p:nvGrpSpPr>
          <p:grpSpPr>
            <a:xfrm>
              <a:off x="6130723" y="3526590"/>
              <a:ext cx="5939501" cy="3019593"/>
              <a:chOff x="6130723" y="3526590"/>
              <a:chExt cx="5939501" cy="3019593"/>
            </a:xfrm>
          </p:grpSpPr>
          <p:sp>
            <p:nvSpPr>
              <p:cNvPr id="344" name="Google Shape;344;p18"/>
              <p:cNvSpPr/>
              <p:nvPr/>
            </p:nvSpPr>
            <p:spPr>
              <a:xfrm>
                <a:off x="6368221" y="3526592"/>
                <a:ext cx="1209801" cy="1209801"/>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2"/>
                  </a:solidFill>
                  <a:latin typeface="Times New Roman"/>
                  <a:ea typeface="Times New Roman"/>
                  <a:cs typeface="Times New Roman"/>
                  <a:sym typeface="Times New Roman"/>
                </a:endParaRPr>
              </a:p>
            </p:txBody>
          </p:sp>
          <p:sp>
            <p:nvSpPr>
              <p:cNvPr id="345" name="Google Shape;345;p18"/>
              <p:cNvSpPr/>
              <p:nvPr/>
            </p:nvSpPr>
            <p:spPr>
              <a:xfrm>
                <a:off x="8495579" y="3526591"/>
                <a:ext cx="1209801" cy="1209801"/>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2"/>
                  </a:solidFill>
                  <a:latin typeface="Times New Roman"/>
                  <a:ea typeface="Times New Roman"/>
                  <a:cs typeface="Times New Roman"/>
                  <a:sym typeface="Times New Roman"/>
                </a:endParaRPr>
              </a:p>
            </p:txBody>
          </p:sp>
          <p:sp>
            <p:nvSpPr>
              <p:cNvPr id="346" name="Google Shape;346;p18"/>
              <p:cNvSpPr/>
              <p:nvPr/>
            </p:nvSpPr>
            <p:spPr>
              <a:xfrm>
                <a:off x="10622937" y="3526590"/>
                <a:ext cx="1209801" cy="1209801"/>
              </a:xfrm>
              <a:prstGeom prst="ellipse">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accent2"/>
                  </a:solidFill>
                  <a:latin typeface="Times New Roman"/>
                  <a:ea typeface="Times New Roman"/>
                  <a:cs typeface="Times New Roman"/>
                  <a:sym typeface="Times New Roman"/>
                </a:endParaRPr>
              </a:p>
            </p:txBody>
          </p:sp>
          <p:sp>
            <p:nvSpPr>
              <p:cNvPr id="347" name="Google Shape;347;p18"/>
              <p:cNvSpPr txBox="1"/>
              <p:nvPr/>
            </p:nvSpPr>
            <p:spPr>
              <a:xfrm>
                <a:off x="6130723" y="5170901"/>
                <a:ext cx="1735800" cy="13497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We have projects that spread over </a:t>
                </a:r>
                <a:r>
                  <a:rPr lang="en-US" sz="1200" b="1">
                    <a:latin typeface="Times New Roman"/>
                    <a:ea typeface="Times New Roman"/>
                    <a:cs typeface="Times New Roman"/>
                    <a:sym typeface="Times New Roman"/>
                  </a:rPr>
                  <a:t>9</a:t>
                </a:r>
                <a:r>
                  <a:rPr lang="en-US" sz="1200" b="1"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different Non-Profit functions</a:t>
                </a:r>
                <a:endParaRPr sz="1400" b="0" i="0" u="none" strike="noStrike" cap="none">
                  <a:solidFill>
                    <a:srgbClr val="000000"/>
                  </a:solidFill>
                  <a:latin typeface="Arial"/>
                  <a:ea typeface="Arial"/>
                  <a:cs typeface="Arial"/>
                  <a:sym typeface="Arial"/>
                </a:endParaRPr>
              </a:p>
            </p:txBody>
          </p:sp>
          <p:sp>
            <p:nvSpPr>
              <p:cNvPr id="348" name="Google Shape;348;p18"/>
              <p:cNvSpPr txBox="1"/>
              <p:nvPr/>
            </p:nvSpPr>
            <p:spPr>
              <a:xfrm>
                <a:off x="8232518" y="5183122"/>
                <a:ext cx="1735922" cy="110410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Our projects span over </a:t>
                </a:r>
                <a:r>
                  <a:rPr lang="en-US" sz="1200" b="1">
                    <a:latin typeface="Times New Roman"/>
                    <a:ea typeface="Times New Roman"/>
                    <a:cs typeface="Times New Roman"/>
                    <a:sym typeface="Times New Roman"/>
                  </a:rPr>
                  <a:t>10</a:t>
                </a:r>
                <a:r>
                  <a:rPr lang="en-US" sz="1200" b="1" i="0" u="none" strike="noStrike" cap="none">
                    <a:solidFill>
                      <a:srgbClr val="000000"/>
                    </a:solidFill>
                    <a:latin typeface="Times New Roman"/>
                    <a:ea typeface="Times New Roman"/>
                    <a:cs typeface="Times New Roman"/>
                    <a:sym typeface="Times New Roman"/>
                  </a:rPr>
                  <a:t> </a:t>
                </a:r>
                <a:r>
                  <a:rPr lang="en-US" sz="1200" b="0" i="0" u="none" strike="noStrike" cap="none">
                    <a:solidFill>
                      <a:srgbClr val="000000"/>
                    </a:solidFill>
                    <a:latin typeface="Times New Roman"/>
                    <a:ea typeface="Times New Roman"/>
                    <a:cs typeface="Times New Roman"/>
                    <a:sym typeface="Times New Roman"/>
                  </a:rPr>
                  <a:t>different cities in </a:t>
                </a:r>
                <a:r>
                  <a:rPr lang="en-US" sz="1200" b="1" i="0" u="none" strike="noStrike" cap="none">
                    <a:solidFill>
                      <a:srgbClr val="000000"/>
                    </a:solidFill>
                    <a:latin typeface="Times New Roman"/>
                    <a:ea typeface="Times New Roman"/>
                    <a:cs typeface="Times New Roman"/>
                    <a:sym typeface="Times New Roman"/>
                  </a:rPr>
                  <a:t>multiple</a:t>
                </a:r>
                <a:r>
                  <a:rPr lang="en-US" sz="1200" b="0" i="0" u="none" strike="noStrike" cap="none">
                    <a:solidFill>
                      <a:srgbClr val="000000"/>
                    </a:solidFill>
                    <a:latin typeface="Times New Roman"/>
                    <a:ea typeface="Times New Roman"/>
                    <a:cs typeface="Times New Roman"/>
                    <a:sym typeface="Times New Roman"/>
                  </a:rPr>
                  <a:t> countries</a:t>
                </a:r>
                <a:endParaRPr sz="1200" b="1" i="0" u="none" strike="noStrike" cap="none">
                  <a:solidFill>
                    <a:srgbClr val="000000"/>
                  </a:solidFill>
                  <a:latin typeface="Times New Roman"/>
                  <a:ea typeface="Times New Roman"/>
                  <a:cs typeface="Times New Roman"/>
                  <a:sym typeface="Times New Roman"/>
                </a:endParaRPr>
              </a:p>
            </p:txBody>
          </p:sp>
          <p:sp>
            <p:nvSpPr>
              <p:cNvPr id="349" name="Google Shape;349;p18"/>
              <p:cNvSpPr txBox="1"/>
              <p:nvPr/>
            </p:nvSpPr>
            <p:spPr>
              <a:xfrm>
                <a:off x="10334424" y="5196483"/>
                <a:ext cx="1735800" cy="13497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Our projects have workstreams in </a:t>
                </a:r>
                <a:r>
                  <a:rPr lang="en-US" sz="1200" b="1" i="0" u="none" strike="noStrike" cap="none">
                    <a:solidFill>
                      <a:srgbClr val="000000"/>
                    </a:solidFill>
                    <a:latin typeface="Times New Roman"/>
                    <a:ea typeface="Times New Roman"/>
                    <a:cs typeface="Times New Roman"/>
                    <a:sym typeface="Times New Roman"/>
                  </a:rPr>
                  <a:t>1</a:t>
                </a:r>
                <a:r>
                  <a:rPr lang="en-US" sz="1200" b="1">
                    <a:latin typeface="Times New Roman"/>
                    <a:ea typeface="Times New Roman"/>
                    <a:cs typeface="Times New Roman"/>
                    <a:sym typeface="Times New Roman"/>
                  </a:rPr>
                  <a:t>5</a:t>
                </a:r>
                <a:r>
                  <a:rPr lang="en-US" sz="1200" b="1" i="0" u="none" strike="noStrike" cap="none">
                    <a:solidFill>
                      <a:srgbClr val="000000"/>
                    </a:solidFill>
                    <a:latin typeface="Times New Roman"/>
                    <a:ea typeface="Times New Roman"/>
                    <a:cs typeface="Times New Roman"/>
                    <a:sym typeface="Times New Roman"/>
                  </a:rPr>
                  <a:t> different developmental areas</a:t>
                </a:r>
                <a:endParaRPr sz="1200" b="0" i="0" u="none" strike="noStrike" cap="none">
                  <a:solidFill>
                    <a:srgbClr val="000000"/>
                  </a:solidFill>
                  <a:latin typeface="Times New Roman"/>
                  <a:ea typeface="Times New Roman"/>
                  <a:cs typeface="Times New Roman"/>
                  <a:sym typeface="Times New Roman"/>
                </a:endParaRPr>
              </a:p>
            </p:txBody>
          </p:sp>
          <p:pic>
            <p:nvPicPr>
              <p:cNvPr id="350" name="Google Shape;350;p18" descr="Briefcase with solid fill"/>
              <p:cNvPicPr preferRelativeResize="0"/>
              <p:nvPr/>
            </p:nvPicPr>
            <p:blipFill rotWithShape="1">
              <a:blip r:embed="rId3">
                <a:alphaModFix/>
              </a:blip>
              <a:srcRect/>
              <a:stretch/>
            </p:blipFill>
            <p:spPr>
              <a:xfrm>
                <a:off x="6550407" y="3736228"/>
                <a:ext cx="802495" cy="802495"/>
              </a:xfrm>
              <a:prstGeom prst="rect">
                <a:avLst/>
              </a:prstGeom>
              <a:noFill/>
              <a:ln>
                <a:noFill/>
              </a:ln>
            </p:spPr>
          </p:pic>
          <p:pic>
            <p:nvPicPr>
              <p:cNvPr id="351" name="Google Shape;351;p18" descr="Earth globe: Americas with solid fill"/>
              <p:cNvPicPr preferRelativeResize="0"/>
              <p:nvPr/>
            </p:nvPicPr>
            <p:blipFill rotWithShape="1">
              <a:blip r:embed="rId4">
                <a:alphaModFix/>
              </a:blip>
              <a:srcRect/>
              <a:stretch/>
            </p:blipFill>
            <p:spPr>
              <a:xfrm>
                <a:off x="8639963" y="3674290"/>
                <a:ext cx="914400" cy="914400"/>
              </a:xfrm>
              <a:prstGeom prst="rect">
                <a:avLst/>
              </a:prstGeom>
              <a:noFill/>
              <a:ln>
                <a:noFill/>
              </a:ln>
            </p:spPr>
          </p:pic>
          <p:pic>
            <p:nvPicPr>
              <p:cNvPr id="352" name="Google Shape;352;p18" descr="Target with solid fill"/>
              <p:cNvPicPr preferRelativeResize="0"/>
              <p:nvPr/>
            </p:nvPicPr>
            <p:blipFill rotWithShape="1">
              <a:blip r:embed="rId5">
                <a:alphaModFix/>
              </a:blip>
              <a:srcRect/>
              <a:stretch/>
            </p:blipFill>
            <p:spPr>
              <a:xfrm>
                <a:off x="10774767" y="3664373"/>
                <a:ext cx="914400" cy="914400"/>
              </a:xfrm>
              <a:prstGeom prst="rect">
                <a:avLst/>
              </a:prstGeom>
              <a:noFill/>
              <a:ln>
                <a:noFill/>
              </a:ln>
            </p:spPr>
          </p:pic>
        </p:grpSp>
      </p:grpSp>
      <p:pic>
        <p:nvPicPr>
          <p:cNvPr id="353" name="Google Shape;353;p18" title="devalert.jpeg"/>
          <p:cNvPicPr preferRelativeResize="0"/>
          <p:nvPr/>
        </p:nvPicPr>
        <p:blipFill>
          <a:blip r:embed="rId6">
            <a:alphaModFix/>
          </a:blip>
          <a:stretch>
            <a:fillRect/>
          </a:stretch>
        </p:blipFill>
        <p:spPr>
          <a:xfrm>
            <a:off x="195250" y="3480364"/>
            <a:ext cx="884894" cy="888850"/>
          </a:xfrm>
          <a:prstGeom prst="rect">
            <a:avLst/>
          </a:prstGeom>
          <a:noFill/>
          <a:ln>
            <a:noFill/>
          </a:ln>
        </p:spPr>
      </p:pic>
      <p:pic>
        <p:nvPicPr>
          <p:cNvPr id="354" name="Google Shape;354;p18" title="recompute.jpeg"/>
          <p:cNvPicPr preferRelativeResize="0"/>
          <p:nvPr/>
        </p:nvPicPr>
        <p:blipFill>
          <a:blip r:embed="rId7">
            <a:alphaModFix/>
          </a:blip>
          <a:stretch>
            <a:fillRect/>
          </a:stretch>
        </p:blipFill>
        <p:spPr>
          <a:xfrm>
            <a:off x="1239837" y="3121750"/>
            <a:ext cx="884900" cy="884900"/>
          </a:xfrm>
          <a:prstGeom prst="rect">
            <a:avLst/>
          </a:prstGeom>
          <a:noFill/>
          <a:ln>
            <a:noFill/>
          </a:ln>
        </p:spPr>
      </p:pic>
      <p:pic>
        <p:nvPicPr>
          <p:cNvPr id="355" name="Google Shape;355;p18" title="GEJWC.jpg"/>
          <p:cNvPicPr preferRelativeResize="0"/>
          <p:nvPr/>
        </p:nvPicPr>
        <p:blipFill>
          <a:blip r:embed="rId8">
            <a:alphaModFix/>
          </a:blip>
          <a:stretch>
            <a:fillRect/>
          </a:stretch>
        </p:blipFill>
        <p:spPr>
          <a:xfrm>
            <a:off x="1511777" y="5366249"/>
            <a:ext cx="1282656" cy="602850"/>
          </a:xfrm>
          <a:prstGeom prst="rect">
            <a:avLst/>
          </a:prstGeom>
          <a:noFill/>
          <a:ln>
            <a:noFill/>
          </a:ln>
        </p:spPr>
      </p:pic>
      <p:pic>
        <p:nvPicPr>
          <p:cNvPr id="356" name="Google Shape;356;p18" title="accessSOS.png"/>
          <p:cNvPicPr preferRelativeResize="0"/>
          <p:nvPr/>
        </p:nvPicPr>
        <p:blipFill>
          <a:blip r:embed="rId9">
            <a:alphaModFix/>
          </a:blip>
          <a:stretch>
            <a:fillRect/>
          </a:stretch>
        </p:blipFill>
        <p:spPr>
          <a:xfrm>
            <a:off x="3047075" y="4994175"/>
            <a:ext cx="989950" cy="989950"/>
          </a:xfrm>
          <a:prstGeom prst="rect">
            <a:avLst/>
          </a:prstGeom>
          <a:noFill/>
          <a:ln>
            <a:noFill/>
          </a:ln>
        </p:spPr>
      </p:pic>
      <p:pic>
        <p:nvPicPr>
          <p:cNvPr id="357" name="Google Shape;357;p18" title="leadershape.png"/>
          <p:cNvPicPr preferRelativeResize="0"/>
          <p:nvPr/>
        </p:nvPicPr>
        <p:blipFill>
          <a:blip r:embed="rId10">
            <a:alphaModFix/>
          </a:blip>
          <a:stretch>
            <a:fillRect/>
          </a:stretch>
        </p:blipFill>
        <p:spPr>
          <a:xfrm>
            <a:off x="4289675" y="5263072"/>
            <a:ext cx="2529451" cy="800600"/>
          </a:xfrm>
          <a:prstGeom prst="rect">
            <a:avLst/>
          </a:prstGeom>
          <a:noFill/>
          <a:ln>
            <a:noFill/>
          </a:ln>
        </p:spPr>
      </p:pic>
      <p:pic>
        <p:nvPicPr>
          <p:cNvPr id="358" name="Google Shape;358;p18" title="accelerateclimatesolutions.png"/>
          <p:cNvPicPr preferRelativeResize="0"/>
          <p:nvPr/>
        </p:nvPicPr>
        <p:blipFill>
          <a:blip r:embed="rId11">
            <a:alphaModFix/>
          </a:blip>
          <a:stretch>
            <a:fillRect/>
          </a:stretch>
        </p:blipFill>
        <p:spPr>
          <a:xfrm>
            <a:off x="4240400" y="4186176"/>
            <a:ext cx="989950" cy="989950"/>
          </a:xfrm>
          <a:prstGeom prst="rect">
            <a:avLst/>
          </a:prstGeom>
          <a:noFill/>
          <a:ln>
            <a:noFill/>
          </a:ln>
        </p:spPr>
      </p:pic>
      <p:pic>
        <p:nvPicPr>
          <p:cNvPr id="359" name="Google Shape;359;p18" title="hinsdale humane society.jpg"/>
          <p:cNvPicPr preferRelativeResize="0"/>
          <p:nvPr/>
        </p:nvPicPr>
        <p:blipFill>
          <a:blip r:embed="rId12">
            <a:alphaModFix/>
          </a:blip>
          <a:stretch>
            <a:fillRect/>
          </a:stretch>
        </p:blipFill>
        <p:spPr>
          <a:xfrm>
            <a:off x="4792898" y="3206898"/>
            <a:ext cx="2171112" cy="800600"/>
          </a:xfrm>
          <a:prstGeom prst="rect">
            <a:avLst/>
          </a:prstGeom>
          <a:noFill/>
          <a:ln>
            <a:noFill/>
          </a:ln>
        </p:spPr>
      </p:pic>
      <p:pic>
        <p:nvPicPr>
          <p:cNvPr id="360" name="Google Shape;360;p18" title="saveabunny.png"/>
          <p:cNvPicPr preferRelativeResize="0"/>
          <p:nvPr/>
        </p:nvPicPr>
        <p:blipFill>
          <a:blip r:embed="rId13">
            <a:alphaModFix/>
          </a:blip>
          <a:stretch>
            <a:fillRect/>
          </a:stretch>
        </p:blipFill>
        <p:spPr>
          <a:xfrm>
            <a:off x="193274" y="5218949"/>
            <a:ext cx="888850" cy="888850"/>
          </a:xfrm>
          <a:prstGeom prst="rect">
            <a:avLst/>
          </a:prstGeom>
          <a:noFill/>
          <a:ln>
            <a:noFill/>
          </a:ln>
        </p:spPr>
      </p:pic>
      <p:pic>
        <p:nvPicPr>
          <p:cNvPr id="361" name="Google Shape;361;p18" title="IlliniThon.png"/>
          <p:cNvPicPr preferRelativeResize="0"/>
          <p:nvPr/>
        </p:nvPicPr>
        <p:blipFill>
          <a:blip r:embed="rId14">
            <a:alphaModFix/>
          </a:blip>
          <a:stretch>
            <a:fillRect/>
          </a:stretch>
        </p:blipFill>
        <p:spPr>
          <a:xfrm>
            <a:off x="2284424" y="3026951"/>
            <a:ext cx="1074500" cy="1074500"/>
          </a:xfrm>
          <a:prstGeom prst="rect">
            <a:avLst/>
          </a:prstGeom>
          <a:noFill/>
          <a:ln>
            <a:noFill/>
          </a:ln>
        </p:spPr>
      </p:pic>
      <p:pic>
        <p:nvPicPr>
          <p:cNvPr id="362" name="Google Shape;362;p18" title="ArtistsFirstSTL.jpeg"/>
          <p:cNvPicPr preferRelativeResize="0"/>
          <p:nvPr/>
        </p:nvPicPr>
        <p:blipFill>
          <a:blip r:embed="rId15">
            <a:alphaModFix/>
          </a:blip>
          <a:stretch>
            <a:fillRect/>
          </a:stretch>
        </p:blipFill>
        <p:spPr>
          <a:xfrm>
            <a:off x="1241426" y="4073847"/>
            <a:ext cx="2529450" cy="652390"/>
          </a:xfrm>
          <a:prstGeom prst="rect">
            <a:avLst/>
          </a:prstGeom>
          <a:noFill/>
          <a:ln>
            <a:noFill/>
          </a:ln>
        </p:spPr>
      </p:pic>
      <p:pic>
        <p:nvPicPr>
          <p:cNvPr id="363" name="Google Shape;363;p18" title="wmf.jpeg"/>
          <p:cNvPicPr preferRelativeResize="0"/>
          <p:nvPr/>
        </p:nvPicPr>
        <p:blipFill>
          <a:blip r:embed="rId16">
            <a:alphaModFix/>
          </a:blip>
          <a:stretch>
            <a:fillRect/>
          </a:stretch>
        </p:blipFill>
        <p:spPr>
          <a:xfrm>
            <a:off x="3484675" y="3113700"/>
            <a:ext cx="989950" cy="985523"/>
          </a:xfrm>
          <a:prstGeom prst="rect">
            <a:avLst/>
          </a:prstGeom>
          <a:noFill/>
          <a:ln>
            <a:noFill/>
          </a:ln>
        </p:spPr>
      </p:pic>
      <p:pic>
        <p:nvPicPr>
          <p:cNvPr id="364" name="Google Shape;364;p18" title="Deborah's Place.jpg"/>
          <p:cNvPicPr preferRelativeResize="0"/>
          <p:nvPr/>
        </p:nvPicPr>
        <p:blipFill>
          <a:blip r:embed="rId17">
            <a:alphaModFix/>
          </a:blip>
          <a:stretch>
            <a:fillRect/>
          </a:stretch>
        </p:blipFill>
        <p:spPr>
          <a:xfrm>
            <a:off x="5383650" y="4234973"/>
            <a:ext cx="1693196" cy="985525"/>
          </a:xfrm>
          <a:prstGeom prst="rect">
            <a:avLst/>
          </a:prstGeom>
          <a:noFill/>
          <a:ln>
            <a:noFill/>
          </a:ln>
        </p:spPr>
      </p:pic>
      <p:pic>
        <p:nvPicPr>
          <p:cNvPr id="365" name="Google Shape;365;p18"/>
          <p:cNvPicPr preferRelativeResize="0"/>
          <p:nvPr/>
        </p:nvPicPr>
        <p:blipFill>
          <a:blip r:embed="rId18">
            <a:alphaModFix/>
          </a:blip>
          <a:stretch>
            <a:fillRect/>
          </a:stretch>
        </p:blipFill>
        <p:spPr>
          <a:xfrm>
            <a:off x="193275" y="4737231"/>
            <a:ext cx="1951925" cy="5066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grpSp>
        <p:nvGrpSpPr>
          <p:cNvPr id="370" name="Google Shape;370;g3b8c3f81d87_0_0"/>
          <p:cNvGrpSpPr/>
          <p:nvPr/>
        </p:nvGrpSpPr>
        <p:grpSpPr>
          <a:xfrm>
            <a:off x="6351456" y="945886"/>
            <a:ext cx="4792800" cy="4756283"/>
            <a:chOff x="5730482" y="1073839"/>
            <a:chExt cx="4792800" cy="5148050"/>
          </a:xfrm>
        </p:grpSpPr>
        <p:sp>
          <p:nvSpPr>
            <p:cNvPr id="371" name="Google Shape;371;g3b8c3f81d87_0_0"/>
            <p:cNvSpPr/>
            <p:nvPr/>
          </p:nvSpPr>
          <p:spPr>
            <a:xfrm>
              <a:off x="5730482" y="1073839"/>
              <a:ext cx="4792800" cy="1076100"/>
            </a:xfrm>
            <a:prstGeom prst="rect">
              <a:avLst/>
            </a:prstGeom>
            <a:solidFill>
              <a:schemeClr val="accen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lt1"/>
                  </a:solidFill>
                  <a:latin typeface="Times New Roman"/>
                  <a:ea typeface="Times New Roman"/>
                  <a:cs typeface="Times New Roman"/>
                  <a:sym typeface="Times New Roman"/>
                </a:rPr>
                <a:t>Sophia Libman</a:t>
              </a:r>
              <a:endParaRPr sz="2400" b="0" i="0" u="none" strike="noStrike" cap="none">
                <a:solidFill>
                  <a:schemeClr val="lt1"/>
                </a:solidFill>
                <a:latin typeface="Times New Roman"/>
                <a:ea typeface="Times New Roman"/>
                <a:cs typeface="Times New Roman"/>
                <a:sym typeface="Times New Roman"/>
              </a:endParaRPr>
            </a:p>
          </p:txBody>
        </p:sp>
        <p:sp>
          <p:nvSpPr>
            <p:cNvPr id="372" name="Google Shape;372;g3b8c3f81d87_0_0"/>
            <p:cNvSpPr/>
            <p:nvPr/>
          </p:nvSpPr>
          <p:spPr>
            <a:xfrm>
              <a:off x="5730482" y="2149989"/>
              <a:ext cx="4792800" cy="40719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1000">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Current SCNO Position: </a:t>
              </a:r>
              <a:r>
                <a:rPr lang="en-US" sz="1800">
                  <a:solidFill>
                    <a:schemeClr val="dk1"/>
                  </a:solidFill>
                  <a:latin typeface="Times New Roman"/>
                  <a:ea typeface="Times New Roman"/>
                  <a:cs typeface="Times New Roman"/>
                  <a:sym typeface="Times New Roman"/>
                </a:rPr>
                <a:t>Client Relations Lead</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10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Major: </a:t>
              </a:r>
              <a:r>
                <a:rPr lang="en-US" sz="1800">
                  <a:solidFill>
                    <a:schemeClr val="dk1"/>
                  </a:solidFill>
                  <a:latin typeface="Times New Roman"/>
                  <a:ea typeface="Times New Roman"/>
                  <a:cs typeface="Times New Roman"/>
                  <a:sym typeface="Times New Roman"/>
                </a:rPr>
                <a:t>Finance &amp; Strategy, Innovation, and Entrepreneurship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10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Year:</a:t>
              </a:r>
              <a:r>
                <a:rPr lang="en-US" sz="1800" b="0" i="0" u="none" strike="noStrike" cap="none">
                  <a:solidFill>
                    <a:schemeClr val="dk1"/>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Sophomore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10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Favorite memory of SCNO? </a:t>
              </a:r>
              <a:r>
                <a:rPr lang="en-US" sz="1800">
                  <a:solidFill>
                    <a:schemeClr val="dk1"/>
                  </a:solidFill>
                  <a:latin typeface="Times New Roman"/>
                  <a:ea typeface="Times New Roman"/>
                  <a:cs typeface="Times New Roman"/>
                  <a:sym typeface="Times New Roman"/>
                </a:rPr>
                <a:t>Project kick-off last semester, meeting all the new members and my project team. The SCNO community is what makes the organization so special!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chemeClr val="dk1"/>
                </a:solidFill>
                <a:latin typeface="Arial"/>
                <a:ea typeface="Arial"/>
                <a:cs typeface="Arial"/>
                <a:sym typeface="Arial"/>
              </a:endParaRPr>
            </a:p>
          </p:txBody>
        </p:sp>
        <p:sp>
          <p:nvSpPr>
            <p:cNvPr id="373" name="Google Shape;373;g3b8c3f81d87_0_0"/>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4" name="Google Shape;374;g3b8c3f81d87_0_0"/>
          <p:cNvSpPr/>
          <p:nvPr/>
        </p:nvSpPr>
        <p:spPr>
          <a:xfrm>
            <a:off x="1971260" y="2753139"/>
            <a:ext cx="1944300" cy="194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5" name="Google Shape;375;g3b8c3f81d87_0_0" title="IMG_0630.jpeg"/>
          <p:cNvPicPr preferRelativeResize="0"/>
          <p:nvPr/>
        </p:nvPicPr>
        <p:blipFill>
          <a:blip r:embed="rId3">
            <a:alphaModFix/>
          </a:blip>
          <a:stretch>
            <a:fillRect/>
          </a:stretch>
        </p:blipFill>
        <p:spPr>
          <a:xfrm>
            <a:off x="1462600" y="945925"/>
            <a:ext cx="3567149" cy="4756198"/>
          </a:xfrm>
          <a:prstGeom prst="rect">
            <a:avLst/>
          </a:prstGeom>
          <a:noFill/>
          <a:ln>
            <a:noFill/>
          </a:ln>
        </p:spPr>
      </p:pic>
      <p:sp>
        <p:nvSpPr>
          <p:cNvPr id="376" name="Google Shape;376;g3b8c3f81d87_0_0"/>
          <p:cNvSpPr txBox="1">
            <a:spLocks noGrp="1"/>
          </p:cNvSpPr>
          <p:nvPr>
            <p:ph type="body" idx="1"/>
          </p:nvPr>
        </p:nvSpPr>
        <p:spPr>
          <a:xfrm>
            <a:off x="236538" y="323331"/>
            <a:ext cx="8583000" cy="4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a:t>Fall ‘25 Project Manager Spotlight</a:t>
            </a:r>
            <a:endParaRPr/>
          </a:p>
        </p:txBody>
      </p:sp>
    </p:spTree>
  </p:cSld>
  <p:clrMapOvr>
    <a:masterClrMapping/>
  </p:clrMapOvr>
</p:sld>
</file>

<file path=ppt/theme/theme1.xml><?xml version="1.0" encoding="utf-8"?>
<a:theme xmlns:a="http://schemas.openxmlformats.org/drawingml/2006/main" name="Office Theme">
  <a:themeElements>
    <a:clrScheme name="SCNO Colors">
      <a:dk1>
        <a:srgbClr val="000000"/>
      </a:dk1>
      <a:lt1>
        <a:srgbClr val="FFFFFF"/>
      </a:lt1>
      <a:dk2>
        <a:srgbClr val="44546A"/>
      </a:dk2>
      <a:lt2>
        <a:srgbClr val="E7E6E6"/>
      </a:lt2>
      <a:accent1>
        <a:srgbClr val="F47D20"/>
      </a:accent1>
      <a:accent2>
        <a:srgbClr val="011E3E"/>
      </a:accent2>
      <a:accent3>
        <a:srgbClr val="0075D6"/>
      </a:accent3>
      <a:accent4>
        <a:srgbClr val="66BAFF"/>
      </a:accent4>
      <a:accent5>
        <a:srgbClr val="CCE2F8"/>
      </a:accent5>
      <a:accent6>
        <a:srgbClr val="A5A5A5"/>
      </a:accent6>
      <a:hlink>
        <a:srgbClr val="C60000"/>
      </a:hlink>
      <a:folHlink>
        <a:srgbClr val="754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3739</Words>
  <Application>Microsoft Macintosh PowerPoint</Application>
  <PresentationFormat>Widescreen</PresentationFormat>
  <Paragraphs>510</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Noto Sans Symbols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David Spencer</dc:creator>
  <cp:lastModifiedBy>Geiger, William James</cp:lastModifiedBy>
  <cp:revision>1</cp:revision>
  <dcterms:created xsi:type="dcterms:W3CDTF">2021-01-16T22:46:13Z</dcterms:created>
  <dcterms:modified xsi:type="dcterms:W3CDTF">2026-01-22T16:08:48Z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0x0101002BB984CEEEC61749A395AAF7B8BB620F</vt:lpwstr>
  </property>
</Properties>
</file>